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9" r:id="rId1"/>
  </p:sldMasterIdLst>
  <p:notesMasterIdLst>
    <p:notesMasterId r:id="rId18"/>
  </p:notesMasterIdLst>
  <p:sldIdLst>
    <p:sldId id="2329" r:id="rId2"/>
    <p:sldId id="4069" r:id="rId3"/>
    <p:sldId id="4072" r:id="rId4"/>
    <p:sldId id="4073" r:id="rId5"/>
    <p:sldId id="4074" r:id="rId6"/>
    <p:sldId id="4075" r:id="rId7"/>
    <p:sldId id="4076" r:id="rId8"/>
    <p:sldId id="4077" r:id="rId9"/>
    <p:sldId id="4079" r:id="rId10"/>
    <p:sldId id="4078" r:id="rId11"/>
    <p:sldId id="4080" r:id="rId12"/>
    <p:sldId id="4081" r:id="rId13"/>
    <p:sldId id="4082" r:id="rId14"/>
    <p:sldId id="4085" r:id="rId15"/>
    <p:sldId id="4084" r:id="rId16"/>
    <p:sldId id="409" r:id="rId17"/>
  </p:sldIdLst>
  <p:sldSz cx="12192000" cy="6858000"/>
  <p:notesSz cx="6858000" cy="9144000"/>
  <p:embeddedFontLst>
    <p:embeddedFont>
      <p:font typeface="Noto Sans KR Medium" panose="020B0600000101010101" charset="-127"/>
      <p:regular r:id="rId19"/>
    </p:embeddedFont>
    <p:embeddedFont>
      <p:font typeface="Pretendard ExtraBold" panose="020B0600000101010101" charset="-127"/>
      <p:bold r:id="rId20"/>
    </p:embeddedFont>
    <p:embeddedFont>
      <p:font typeface="Pretendard Medium" panose="020B0600000101010101" charset="-127"/>
      <p:regular r:id="rId21"/>
    </p:embeddedFont>
    <p:embeddedFont>
      <p:font typeface="Pretendard SemiBold" panose="020B0600000101010101" charset="-127"/>
      <p:regular r:id="rId22"/>
      <p:bold r:id="rId23"/>
    </p:embeddedFont>
    <p:embeddedFont>
      <p:font typeface="Spoqa Han Sans Neo" panose="020B0600000101010101" charset="-127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mbria Math" panose="02040503050406030204" pitchFamily="18" charset="0"/>
      <p:regular r:id="rId29"/>
    </p:embeddedFont>
    <p:embeddedFont>
      <p:font typeface="Roboto" panose="02000000000000000000" pitchFamily="2" charset="0"/>
      <p:regular r:id="rId30"/>
      <p:bold r:id="rId31"/>
      <p:italic r:id="rId32"/>
      <p:boldItalic r:id="rId33"/>
    </p:embeddedFont>
    <p:embeddedFont>
      <p:font typeface="Roboto Black" panose="02000000000000000000" pitchFamily="2" charset="0"/>
      <p:bold r:id="rId34"/>
      <p:boldItalic r:id="rId35"/>
    </p:embeddedFont>
    <p:embeddedFont>
      <p:font typeface="Roboto Light" panose="02000000000000000000" pitchFamily="2" charset="0"/>
      <p:regular r:id="rId36"/>
      <p:italic r:id="rId37"/>
    </p:embeddedFont>
    <p:embeddedFont>
      <p:font typeface="Roboto Medium" panose="02000000000000000000" pitchFamily="2" charset="0"/>
      <p:regular r:id="rId38"/>
      <p:italic r:id="rId39"/>
    </p:embeddedFont>
    <p:embeddedFont>
      <p:font typeface="맑은 고딕" panose="020B0503020000020004" pitchFamily="50" charset="-127"/>
      <p:regular r:id="rId40"/>
      <p:bold r:id="rId41"/>
    </p:embeddedFont>
    <p:embeddedFont>
      <p:font typeface="한컴 말랑말랑 Regular" panose="020F0303000000000000" pitchFamily="50" charset="-127"/>
      <p:regular r:id="rId42"/>
    </p:embeddedFont>
    <p:embeddedFont>
      <p:font typeface="함초롬바탕" panose="02030604000101010101" pitchFamily="18" charset="-127"/>
      <p:regular r:id="rId43"/>
      <p:bold r:id="rId4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34156E6D-9CBB-4140-A2C0-78453328FFC0}">
          <p14:sldIdLst>
            <p14:sldId id="2329"/>
          </p14:sldIdLst>
        </p14:section>
        <p14:section name="서론" id="{585826EC-4BF5-4A9D-A079-C3D584EF9BA4}">
          <p14:sldIdLst>
            <p14:sldId id="4069"/>
            <p14:sldId id="4072"/>
            <p14:sldId id="4073"/>
          </p14:sldIdLst>
        </p14:section>
        <p14:section name="데이터셋" id="{37CB54FA-8EF2-4692-BCB0-5FA8E6D0C1DF}">
          <p14:sldIdLst>
            <p14:sldId id="4074"/>
            <p14:sldId id="4075"/>
            <p14:sldId id="4076"/>
          </p14:sldIdLst>
        </p14:section>
        <p14:section name="보행인자 검출 알고리즘" id="{626B8BFA-686E-4340-9AF3-72A13091C5E0}">
          <p14:sldIdLst>
            <p14:sldId id="4077"/>
            <p14:sldId id="4079"/>
            <p14:sldId id="4078"/>
          </p14:sldIdLst>
        </p14:section>
        <p14:section name="결과" id="{3B74B628-4500-4109-8B15-E3FD8A8E5AAE}">
          <p14:sldIdLst>
            <p14:sldId id="4080"/>
            <p14:sldId id="4081"/>
            <p14:sldId id="4082"/>
            <p14:sldId id="4085"/>
            <p14:sldId id="4084"/>
            <p14:sldId id="4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042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FF"/>
    <a:srgbClr val="FFB2B2"/>
    <a:srgbClr val="FF7C80"/>
    <a:srgbClr val="C0D60C"/>
    <a:srgbClr val="448AD7"/>
    <a:srgbClr val="FF5050"/>
    <a:srgbClr val="FFDDDD"/>
    <a:srgbClr val="FFCCCC"/>
    <a:srgbClr val="003373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07" autoAdjust="0"/>
    <p:restoredTop sz="90000" autoAdjust="0"/>
  </p:normalViewPr>
  <p:slideViewPr>
    <p:cSldViewPr snapToGrid="0">
      <p:cViewPr varScale="1">
        <p:scale>
          <a:sx n="93" d="100"/>
          <a:sy n="93" d="100"/>
        </p:scale>
        <p:origin x="960" y="96"/>
      </p:cViewPr>
      <p:guideLst>
        <p:guide orient="horz" pos="4042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4" d="100"/>
          <a:sy n="114" d="100"/>
        </p:scale>
        <p:origin x="3756" y="5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font" Target="fonts/font21.fnt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font" Target="fonts/font24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font" Target="fonts/font22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openxmlformats.org/officeDocument/2006/relationships/font" Target="fonts/font2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schemas.openxmlformats.org/officeDocument/2006/relationships/font" Target="fonts/font25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Relationship Id="rId46" Type="http://schemas.openxmlformats.org/officeDocument/2006/relationships/viewProps" Target="viewProps.xml"/><Relationship Id="rId20" Type="http://schemas.openxmlformats.org/officeDocument/2006/relationships/font" Target="fonts/font2.fntdata"/><Relationship Id="rId41" Type="http://schemas.openxmlformats.org/officeDocument/2006/relationships/font" Target="fonts/font2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24542D3B-E243-40E7-A8F7-BEF6A31740A3}" type="datetimeFigureOut">
              <a:rPr lang="ko-KR" altLang="en-US" smtClean="0"/>
              <a:pPr/>
              <a:t>2025-04-04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37D2CF7-406A-4368-89C1-C4212AF0FAA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6059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3FC40D-6FB9-1648-B027-EAD4E7DC4F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05355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53810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03115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930014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16583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213158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7654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3905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8327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6523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94230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1638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80601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1714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9255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21"/>
          <p:cNvSpPr>
            <a:spLocks noGrp="1"/>
          </p:cNvSpPr>
          <p:nvPr>
            <p:ph type="pic" sz="quarter" idx="32"/>
          </p:nvPr>
        </p:nvSpPr>
        <p:spPr>
          <a:xfrm>
            <a:off x="839760" y="0"/>
            <a:ext cx="11352241" cy="6858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991811" y="5336991"/>
            <a:ext cx="3564164" cy="25235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1800" b="0" i="0" spc="300" baseline="0">
                <a:solidFill>
                  <a:schemeClr val="tx2">
                    <a:lumMod val="40000"/>
                    <a:lumOff val="60000"/>
                  </a:schemeClr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US" dirty="0"/>
              <a:t>Presentation template</a:t>
            </a:r>
            <a:endParaRPr lang="ru-RU" dirty="0"/>
          </a:p>
        </p:txBody>
      </p:sp>
      <p:sp>
        <p:nvSpPr>
          <p:cNvPr id="16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1919809" y="4256996"/>
            <a:ext cx="4896225" cy="862907"/>
          </a:xfrm>
          <a:prstGeom prst="rect">
            <a:avLst/>
          </a:prstGeom>
        </p:spPr>
        <p:txBody>
          <a:bodyPr/>
          <a:lstStyle>
            <a:lvl1pPr marL="0" marR="0" indent="0" algn="l" defTabSz="1219231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7000" b="0" i="0" kern="1200" baseline="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sz="7000" b="0" i="0" dirty="0">
                <a:latin typeface="Roboto" charset="0"/>
                <a:ea typeface="Roboto" charset="0"/>
                <a:cs typeface="Roboto" charset="0"/>
              </a:rPr>
              <a:t>Name</a:t>
            </a:r>
            <a:endParaRPr lang="ru-RU" sz="7000" b="0" i="0" dirty="0">
              <a:latin typeface="Roboto" charset="0"/>
              <a:ea typeface="Roboto" charset="0"/>
              <a:cs typeface="Robo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813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1057983" y="2205006"/>
            <a:ext cx="5045969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quarter" idx="33" hasCustomPrompt="1"/>
          </p:nvPr>
        </p:nvSpPr>
        <p:spPr>
          <a:xfrm>
            <a:off x="6852035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3B51F8F-F492-6449-9FAC-018DE2C813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4D13700-595F-264E-A402-6A1C492A1779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3383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89007"/>
            <a:ext cx="4461989" cy="4067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46250" y="2205007"/>
            <a:ext cx="3034265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6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6557309" y="3300797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quarter" idx="36" hasCustomPrompt="1"/>
          </p:nvPr>
        </p:nvSpPr>
        <p:spPr>
          <a:xfrm>
            <a:off x="6557309" y="5166101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4167236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061007"/>
            <a:ext cx="4461989" cy="3995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46250" y="2205007"/>
            <a:ext cx="3034265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18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6557309" y="729013"/>
            <a:ext cx="2095851" cy="323998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7977688-07B8-9C4C-8A1C-54057797F0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98265A5-19CC-E741-81B9-934547F17E14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0493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21"/>
          <p:cNvSpPr>
            <a:spLocks noGrp="1"/>
          </p:cNvSpPr>
          <p:nvPr>
            <p:ph type="pic" sz="quarter" idx="34"/>
          </p:nvPr>
        </p:nvSpPr>
        <p:spPr>
          <a:xfrm>
            <a:off x="3039644" y="2205008"/>
            <a:ext cx="3046171" cy="465299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6081842" y="4572000"/>
            <a:ext cx="6110159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 dirty="0">
              <a:ea typeface="한컴 말랑말랑 Regular" panose="020F0303000000000000" pitchFamily="50" charset="-127"/>
            </a:endParaRPr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6816034" y="2205005"/>
            <a:ext cx="4317983" cy="176399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9" name="Текст 3"/>
          <p:cNvSpPr>
            <a:spLocks noGrp="1"/>
          </p:cNvSpPr>
          <p:nvPr>
            <p:ph type="body" sz="quarter" idx="36" hasCustomPrompt="1"/>
          </p:nvPr>
        </p:nvSpPr>
        <p:spPr>
          <a:xfrm>
            <a:off x="3525797" y="2648316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0" name="Текст 3"/>
          <p:cNvSpPr>
            <a:spLocks noGrp="1"/>
          </p:cNvSpPr>
          <p:nvPr>
            <p:ph type="body" sz="quarter" idx="37" hasCustomPrompt="1"/>
          </p:nvPr>
        </p:nvSpPr>
        <p:spPr>
          <a:xfrm>
            <a:off x="6816034" y="4934316"/>
            <a:ext cx="4317983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8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491055" y="2570639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3506556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 userDrawn="1"/>
        </p:nvSpPr>
        <p:spPr>
          <a:xfrm>
            <a:off x="6118089" y="4558656"/>
            <a:ext cx="3051673" cy="2299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 dirty="0">
              <a:ea typeface="한컴 말랑말랑 Regular" panose="020F0303000000000000" pitchFamily="50" charset="-127"/>
            </a:endParaRPr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9165408" y="4558656"/>
            <a:ext cx="3028709" cy="22993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 dirty="0">
              <a:ea typeface="한컴 말랑말랑 Regular" panose="020F0303000000000000" pitchFamily="50" charset="-127"/>
            </a:endParaRPr>
          </a:p>
        </p:txBody>
      </p:sp>
      <p:sp>
        <p:nvSpPr>
          <p:cNvPr id="21" name="Прямоугольник 20"/>
          <p:cNvSpPr/>
          <p:nvPr userDrawn="1"/>
        </p:nvSpPr>
        <p:spPr>
          <a:xfrm>
            <a:off x="0" y="4558656"/>
            <a:ext cx="3034507" cy="2299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212399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37" hasCustomPrompt="1"/>
          </p:nvPr>
        </p:nvSpPr>
        <p:spPr>
          <a:xfrm>
            <a:off x="469328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9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6579119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30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9634015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7628295B-ADEA-3B41-BF15-DAAB52D10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AEAB3C7-0D27-3148-83A1-F3B61742616D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3030153" y="4558656"/>
            <a:ext cx="3092288" cy="229934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270000" dist="774700" dir="2700000" sx="98000" sy="98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 dirty="0">
              <a:ea typeface="한컴 말랑말랑 Regular" panose="020F0303000000000000" pitchFamily="50" charset="-127"/>
            </a:endParaRPr>
          </a:p>
        </p:txBody>
      </p:sp>
      <p:sp>
        <p:nvSpPr>
          <p:cNvPr id="28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3524224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2538529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>
          <a:xfrm>
            <a:off x="3030153" y="4558653"/>
            <a:ext cx="3092288" cy="22993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6118089" y="4558656"/>
            <a:ext cx="3051673" cy="22993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9165408" y="2258984"/>
            <a:ext cx="3028709" cy="45990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  <p:sp>
        <p:nvSpPr>
          <p:cNvPr id="21" name="Прямоугольник 20"/>
          <p:cNvSpPr/>
          <p:nvPr userDrawn="1"/>
        </p:nvSpPr>
        <p:spPr>
          <a:xfrm>
            <a:off x="0" y="4558656"/>
            <a:ext cx="3034507" cy="22993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 dirty="0">
              <a:ea typeface="한컴 말랑말랑 Regular" panose="020F0303000000000000" pitchFamily="50" charset="-127"/>
            </a:endParaRPr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8"/>
            <a:ext cx="4561307" cy="2272657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37" hasCustomPrompt="1"/>
          </p:nvPr>
        </p:nvSpPr>
        <p:spPr>
          <a:xfrm>
            <a:off x="469328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8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3524224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9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6579119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30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9634015" y="2641640"/>
            <a:ext cx="2095851" cy="3847371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6115913" y="2258984"/>
            <a:ext cx="3051673" cy="2299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 dirty="0">
              <a:ea typeface="한컴 말랑말랑 Regular" panose="020F0303000000000000" pitchFamily="50" charset="-127"/>
            </a:endParaRPr>
          </a:p>
        </p:txBody>
      </p:sp>
      <p:sp>
        <p:nvSpPr>
          <p:cNvPr id="16" name="Текст 3"/>
          <p:cNvSpPr>
            <a:spLocks noGrp="1"/>
          </p:cNvSpPr>
          <p:nvPr>
            <p:ph type="body" sz="quarter" idx="41" hasCustomPrompt="1"/>
          </p:nvPr>
        </p:nvSpPr>
        <p:spPr>
          <a:xfrm>
            <a:off x="6572937" y="2641641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45D17C26-CD07-1945-92E4-0E9501D23E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9E925BA-335C-7348-9973-F5C618B711DC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4490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6023998" y="2287976"/>
            <a:ext cx="6156519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9C815C2-FFD2-0A4D-B8A0-E71E7CB00D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E9C8089-FD81-9B4F-A65C-63FE8C4EC9E4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15670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1" y="2287976"/>
            <a:ext cx="2999857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5" name="Рисунок 21"/>
          <p:cNvSpPr>
            <a:spLocks noGrp="1"/>
          </p:cNvSpPr>
          <p:nvPr>
            <p:ph type="pic" sz="quarter" idx="38"/>
          </p:nvPr>
        </p:nvSpPr>
        <p:spPr>
          <a:xfrm>
            <a:off x="2999860" y="2287976"/>
            <a:ext cx="3168145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6744029" y="2287977"/>
            <a:ext cx="4356200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33381231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1057985" y="2287976"/>
            <a:ext cx="2772313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559792" y="2817004"/>
            <a:ext cx="9540439" cy="3239985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Рисунок 21"/>
          <p:cNvSpPr>
            <a:spLocks noGrp="1"/>
          </p:cNvSpPr>
          <p:nvPr>
            <p:ph type="pic" sz="quarter" idx="38"/>
          </p:nvPr>
        </p:nvSpPr>
        <p:spPr>
          <a:xfrm>
            <a:off x="3837683" y="2287976"/>
            <a:ext cx="2781496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8" name="Рисунок 21"/>
          <p:cNvSpPr>
            <a:spLocks noGrp="1"/>
          </p:cNvSpPr>
          <p:nvPr>
            <p:ph type="pic" sz="quarter" idx="40"/>
          </p:nvPr>
        </p:nvSpPr>
        <p:spPr>
          <a:xfrm>
            <a:off x="9409858" y="2287976"/>
            <a:ext cx="2763133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C81BA1E-7B26-7840-9EF7-83336713ED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C80ABCB-3B95-444F-84D2-78DFECA75470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77754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исунок 21"/>
          <p:cNvSpPr>
            <a:spLocks noGrp="1"/>
          </p:cNvSpPr>
          <p:nvPr>
            <p:ph type="pic" sz="quarter" idx="34"/>
          </p:nvPr>
        </p:nvSpPr>
        <p:spPr>
          <a:xfrm>
            <a:off x="3663916" y="2306614"/>
            <a:ext cx="2611568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5"/>
          </p:nvPr>
        </p:nvSpPr>
        <p:spPr>
          <a:xfrm>
            <a:off x="6270785" y="2306614"/>
            <a:ext cx="2567433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19" name="Рисунок 21"/>
          <p:cNvSpPr>
            <a:spLocks noGrp="1"/>
          </p:cNvSpPr>
          <p:nvPr>
            <p:ph type="pic" sz="quarter" idx="36"/>
          </p:nvPr>
        </p:nvSpPr>
        <p:spPr>
          <a:xfrm>
            <a:off x="8834746" y="2306614"/>
            <a:ext cx="2589500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20" name="Рисунок 21"/>
          <p:cNvSpPr>
            <a:spLocks noGrp="1"/>
          </p:cNvSpPr>
          <p:nvPr>
            <p:ph type="pic" sz="quarter" idx="37"/>
          </p:nvPr>
        </p:nvSpPr>
        <p:spPr>
          <a:xfrm>
            <a:off x="1057047" y="2306614"/>
            <a:ext cx="2611568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224492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6402779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3813636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8991923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A0BA6C90-2AE4-244C-959F-23B3EF63D2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75F3BCA-6352-1047-A349-4EEBB339BFF9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7407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4139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298433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Текст 3"/>
          <p:cNvSpPr>
            <a:spLocks noGrp="1"/>
          </p:cNvSpPr>
          <p:nvPr>
            <p:ph type="body" sz="quarter" idx="43" hasCustomPrompt="1"/>
          </p:nvPr>
        </p:nvSpPr>
        <p:spPr>
          <a:xfrm>
            <a:off x="3972732" y="2332783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45" hasCustomPrompt="1"/>
          </p:nvPr>
        </p:nvSpPr>
        <p:spPr>
          <a:xfrm>
            <a:off x="3972732" y="4562767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Текст 3"/>
          <p:cNvSpPr>
            <a:spLocks noGrp="1"/>
          </p:cNvSpPr>
          <p:nvPr>
            <p:ph type="body" sz="quarter" idx="47" hasCustomPrompt="1"/>
          </p:nvPr>
        </p:nvSpPr>
        <p:spPr>
          <a:xfrm>
            <a:off x="9372980" y="2493006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6" name="Текст 3"/>
          <p:cNvSpPr>
            <a:spLocks noGrp="1"/>
          </p:cNvSpPr>
          <p:nvPr>
            <p:ph type="body" sz="quarter" idx="49" hasCustomPrompt="1"/>
          </p:nvPr>
        </p:nvSpPr>
        <p:spPr>
          <a:xfrm>
            <a:off x="9372980" y="4630298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906C4B5D-4619-864E-8531-0858D13C1E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EC54C2F-4D44-334A-9975-AA174670BE0A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  <p:sp>
        <p:nvSpPr>
          <p:cNvPr id="14" name="Рисунок 21">
            <a:extLst>
              <a:ext uri="{FF2B5EF4-FFF2-40B4-BE49-F238E27FC236}">
                <a16:creationId xmlns:a16="http://schemas.microsoft.com/office/drawing/2014/main" id="{E5BB6F40-8487-3442-8783-C2EA7A4111AD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1057048" y="2306614"/>
            <a:ext cx="2455533" cy="225615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>
            <a:extLst>
              <a:ext uri="{FF2B5EF4-FFF2-40B4-BE49-F238E27FC236}">
                <a16:creationId xmlns:a16="http://schemas.microsoft.com/office/drawing/2014/main" id="{07321379-EEA4-2E4E-BD78-84DBE7E19ED8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1057048" y="4562768"/>
            <a:ext cx="2455533" cy="229523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22" name="Рисунок 21">
            <a:extLst>
              <a:ext uri="{FF2B5EF4-FFF2-40B4-BE49-F238E27FC236}">
                <a16:creationId xmlns:a16="http://schemas.microsoft.com/office/drawing/2014/main" id="{AE1C47D9-CD94-2549-B905-C1D1C086E5A2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6492019" y="2306614"/>
            <a:ext cx="2455533" cy="225615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23" name="Рисунок 21">
            <a:extLst>
              <a:ext uri="{FF2B5EF4-FFF2-40B4-BE49-F238E27FC236}">
                <a16:creationId xmlns:a16="http://schemas.microsoft.com/office/drawing/2014/main" id="{70A316D7-001F-9249-AC0A-045D90EC8599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6492019" y="4562768"/>
            <a:ext cx="2455533" cy="229523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0655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224492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6402779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3813636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8991923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2" name="Текст 3"/>
          <p:cNvSpPr>
            <a:spLocks noGrp="1"/>
          </p:cNvSpPr>
          <p:nvPr>
            <p:ph type="body" sz="quarter" idx="45" hasCustomPrompt="1"/>
          </p:nvPr>
        </p:nvSpPr>
        <p:spPr>
          <a:xfrm>
            <a:off x="1224492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3" name="Текст 3"/>
          <p:cNvSpPr>
            <a:spLocks noGrp="1"/>
          </p:cNvSpPr>
          <p:nvPr>
            <p:ph type="body" sz="quarter" idx="46" hasCustomPrompt="1"/>
          </p:nvPr>
        </p:nvSpPr>
        <p:spPr>
          <a:xfrm>
            <a:off x="6402779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4" name="Текст 3"/>
          <p:cNvSpPr>
            <a:spLocks noGrp="1"/>
          </p:cNvSpPr>
          <p:nvPr>
            <p:ph type="body" sz="quarter" idx="47" hasCustomPrompt="1"/>
          </p:nvPr>
        </p:nvSpPr>
        <p:spPr>
          <a:xfrm>
            <a:off x="3813636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48" hasCustomPrompt="1"/>
          </p:nvPr>
        </p:nvSpPr>
        <p:spPr>
          <a:xfrm>
            <a:off x="8991923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31" name="Рисунок 21">
            <a:extLst>
              <a:ext uri="{FF2B5EF4-FFF2-40B4-BE49-F238E27FC236}">
                <a16:creationId xmlns:a16="http://schemas.microsoft.com/office/drawing/2014/main" id="{2B14CA52-82DF-B841-881C-B7DA04792B1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663916" y="3572999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32" name="Рисунок 21">
            <a:extLst>
              <a:ext uri="{FF2B5EF4-FFF2-40B4-BE49-F238E27FC236}">
                <a16:creationId xmlns:a16="http://schemas.microsoft.com/office/drawing/2014/main" id="{23E9E9CE-DE08-5646-B1DA-9A9E4E7A270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270785" y="3572999"/>
            <a:ext cx="2567433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33" name="Рисунок 21">
            <a:extLst>
              <a:ext uri="{FF2B5EF4-FFF2-40B4-BE49-F238E27FC236}">
                <a16:creationId xmlns:a16="http://schemas.microsoft.com/office/drawing/2014/main" id="{8BA97521-4C7E-4847-BE21-CE938F84CF93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8834746" y="3572999"/>
            <a:ext cx="2589500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34" name="Рисунок 21">
            <a:extLst>
              <a:ext uri="{FF2B5EF4-FFF2-40B4-BE49-F238E27FC236}">
                <a16:creationId xmlns:a16="http://schemas.microsoft.com/office/drawing/2014/main" id="{43CD3B86-D01C-4E42-B39A-1CD707DFC69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057047" y="3572999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35" name="Рисунок 21">
            <a:extLst>
              <a:ext uri="{FF2B5EF4-FFF2-40B4-BE49-F238E27FC236}">
                <a16:creationId xmlns:a16="http://schemas.microsoft.com/office/drawing/2014/main" id="{32FCF177-B664-284B-843E-6B43FB3B147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659216" y="513013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36" name="Рисунок 21">
            <a:extLst>
              <a:ext uri="{FF2B5EF4-FFF2-40B4-BE49-F238E27FC236}">
                <a16:creationId xmlns:a16="http://schemas.microsoft.com/office/drawing/2014/main" id="{37841CBC-D555-1642-A90F-1955CBF9BB33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266086" y="513013"/>
            <a:ext cx="2567433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37" name="Рисунок 21">
            <a:extLst>
              <a:ext uri="{FF2B5EF4-FFF2-40B4-BE49-F238E27FC236}">
                <a16:creationId xmlns:a16="http://schemas.microsoft.com/office/drawing/2014/main" id="{C4CAD19E-F952-0741-A971-1728A4A35D87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8830046" y="513013"/>
            <a:ext cx="2589500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38" name="Рисунок 21">
            <a:extLst>
              <a:ext uri="{FF2B5EF4-FFF2-40B4-BE49-F238E27FC236}">
                <a16:creationId xmlns:a16="http://schemas.microsoft.com/office/drawing/2014/main" id="{9FBAF411-43E3-254F-AA83-4EBBDB76ADC0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1052348" y="513013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3275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0"/>
          </p:nvPr>
        </p:nvSpPr>
        <p:spPr>
          <a:xfrm>
            <a:off x="3059823" y="4572000"/>
            <a:ext cx="3072131" cy="2286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11" name="Рисунок 21"/>
          <p:cNvSpPr>
            <a:spLocks noGrp="1"/>
          </p:cNvSpPr>
          <p:nvPr>
            <p:ph type="pic" sz="quarter" idx="31"/>
          </p:nvPr>
        </p:nvSpPr>
        <p:spPr>
          <a:xfrm>
            <a:off x="6124473" y="4572001"/>
            <a:ext cx="3020211" cy="2275324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12" name="Рисунок 21"/>
          <p:cNvSpPr>
            <a:spLocks noGrp="1"/>
          </p:cNvSpPr>
          <p:nvPr>
            <p:ph type="pic" sz="quarter" idx="32"/>
          </p:nvPr>
        </p:nvSpPr>
        <p:spPr>
          <a:xfrm>
            <a:off x="9137207" y="4572001"/>
            <a:ext cx="3046171" cy="2275324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13" name="Рисунок 21"/>
          <p:cNvSpPr>
            <a:spLocks noGrp="1"/>
          </p:cNvSpPr>
          <p:nvPr>
            <p:ph type="pic" sz="quarter" idx="33"/>
          </p:nvPr>
        </p:nvSpPr>
        <p:spPr>
          <a:xfrm>
            <a:off x="-4830" y="4572000"/>
            <a:ext cx="3072131" cy="2286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19" name="Рисунок 21"/>
          <p:cNvSpPr>
            <a:spLocks noGrp="1"/>
          </p:cNvSpPr>
          <p:nvPr>
            <p:ph type="pic" sz="quarter" idx="36"/>
          </p:nvPr>
        </p:nvSpPr>
        <p:spPr>
          <a:xfrm>
            <a:off x="9144873" y="2280663"/>
            <a:ext cx="3046171" cy="2286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28CE3484-4DF2-7D44-8F15-024680D0CD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7759DC4-E779-A840-9CA0-9A7E03005C9B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20389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0"/>
          </p:nvPr>
        </p:nvSpPr>
        <p:spPr>
          <a:xfrm>
            <a:off x="3059823" y="2291338"/>
            <a:ext cx="3072131" cy="456132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19" name="Рисунок 21"/>
          <p:cNvSpPr>
            <a:spLocks noGrp="1"/>
          </p:cNvSpPr>
          <p:nvPr>
            <p:ph type="pic" sz="quarter" idx="36"/>
          </p:nvPr>
        </p:nvSpPr>
        <p:spPr>
          <a:xfrm>
            <a:off x="9144873" y="2280663"/>
            <a:ext cx="304617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20" name="Рисунок 21"/>
          <p:cNvSpPr>
            <a:spLocks noGrp="1"/>
          </p:cNvSpPr>
          <p:nvPr>
            <p:ph type="pic" sz="quarter" idx="37"/>
          </p:nvPr>
        </p:nvSpPr>
        <p:spPr>
          <a:xfrm>
            <a:off x="2837" y="2291338"/>
            <a:ext cx="3072131" cy="456666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22" name="Рисунок 21"/>
          <p:cNvSpPr>
            <a:spLocks noGrp="1"/>
          </p:cNvSpPr>
          <p:nvPr>
            <p:ph type="pic" sz="quarter" idx="39"/>
          </p:nvPr>
        </p:nvSpPr>
        <p:spPr>
          <a:xfrm>
            <a:off x="6124473" y="2291338"/>
            <a:ext cx="302021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21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486177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6" name="Текст 3"/>
          <p:cNvSpPr>
            <a:spLocks noGrp="1"/>
          </p:cNvSpPr>
          <p:nvPr>
            <p:ph type="body" sz="quarter" idx="41" hasCustomPrompt="1"/>
          </p:nvPr>
        </p:nvSpPr>
        <p:spPr>
          <a:xfrm>
            <a:off x="3516593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42" hasCustomPrompt="1"/>
          </p:nvPr>
        </p:nvSpPr>
        <p:spPr>
          <a:xfrm>
            <a:off x="9654283" y="981012"/>
            <a:ext cx="2095136" cy="1007995"/>
          </a:xfrm>
          <a:prstGeom prst="rect">
            <a:avLst/>
          </a:prstGeom>
        </p:spPr>
        <p:txBody>
          <a:bodyPr/>
          <a:lstStyle>
            <a:lvl1pPr marL="0" marR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00" b="0" i="0" kern="120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marR="0" lvl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Example text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43" hasCustomPrompt="1"/>
          </p:nvPr>
        </p:nvSpPr>
        <p:spPr>
          <a:xfrm>
            <a:off x="6542693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36229443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6"/>
          </p:nvPr>
        </p:nvSpPr>
        <p:spPr>
          <a:xfrm>
            <a:off x="9144873" y="2280663"/>
            <a:ext cx="304617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23" name="Рисунок 21"/>
          <p:cNvSpPr>
            <a:spLocks noGrp="1"/>
          </p:cNvSpPr>
          <p:nvPr>
            <p:ph type="pic" sz="quarter" idx="39"/>
          </p:nvPr>
        </p:nvSpPr>
        <p:spPr>
          <a:xfrm>
            <a:off x="6124473" y="2291338"/>
            <a:ext cx="302021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24" name="Текст 3"/>
          <p:cNvSpPr>
            <a:spLocks noGrp="1"/>
          </p:cNvSpPr>
          <p:nvPr>
            <p:ph type="body" sz="quarter" idx="42" hasCustomPrompt="1"/>
          </p:nvPr>
        </p:nvSpPr>
        <p:spPr>
          <a:xfrm>
            <a:off x="9654283" y="981012"/>
            <a:ext cx="2095136" cy="1007995"/>
          </a:xfrm>
          <a:prstGeom prst="rect">
            <a:avLst/>
          </a:prstGeom>
        </p:spPr>
        <p:txBody>
          <a:bodyPr/>
          <a:lstStyle>
            <a:lvl1pPr marL="0" marR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00" b="0" i="0" kern="120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marR="0" lvl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Example text</a:t>
            </a:r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43" hasCustomPrompt="1"/>
          </p:nvPr>
        </p:nvSpPr>
        <p:spPr>
          <a:xfrm>
            <a:off x="6542693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D6042FF-8AF2-9240-A692-35AECBA16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D878B6A-794A-B640-BB23-CD57342EDFB3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302741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9995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p bar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95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B94CEA0-8D68-496E-9090-C406E40B91E7}"/>
              </a:ext>
            </a:extLst>
          </p:cNvPr>
          <p:cNvSpPr/>
          <p:nvPr userDrawn="1"/>
        </p:nvSpPr>
        <p:spPr>
          <a:xfrm>
            <a:off x="487682" y="457202"/>
            <a:ext cx="896620" cy="1651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1351" dirty="0">
              <a:latin typeface="Roboto" panose="02000000000000000000" pitchFamily="2" charset="0"/>
              <a:ea typeface="한컴 말랑말랑 Regular" panose="020F0303000000000000" pitchFamily="50" charset="-127"/>
            </a:endParaRPr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0C7A6988-0536-4DB2-8B1E-4B47A994A04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7399" y="457202"/>
            <a:ext cx="7106919" cy="5943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>
                <a:latin typeface="Roboto" panose="02000000000000000000" pitchFamily="2" charset="0"/>
                <a:ea typeface="한컴 말랑말랑 Regular" panose="020F0303000000000000" pitchFamily="50" charset="-127"/>
              </a:defRPr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0266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4139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846E2864-4EB0-F44C-84E2-4D409B77EF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5F3FDC7-6BDC-B947-A5FE-24BBDF06E253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448270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89007"/>
            <a:ext cx="4461989" cy="4067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46250" y="2205007"/>
            <a:ext cx="3034265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6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6557309" y="3300797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quarter" idx="36" hasCustomPrompt="1"/>
          </p:nvPr>
        </p:nvSpPr>
        <p:spPr>
          <a:xfrm>
            <a:off x="6557309" y="5166101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13E5CF9D-94CD-264C-A198-0D44B69978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D4C87A8-D177-E149-A931-FACB3CAD2C7F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51038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4139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2586477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1057983" y="2205006"/>
            <a:ext cx="5045969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quarter" idx="33" hasCustomPrompt="1"/>
          </p:nvPr>
        </p:nvSpPr>
        <p:spPr>
          <a:xfrm>
            <a:off x="6852035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3B51F8F-F492-6449-9FAC-018DE2C813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4D13700-595F-264E-A402-6A1C492A1779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39479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 userDrawn="1"/>
        </p:nvSpPr>
        <p:spPr>
          <a:xfrm flipV="1">
            <a:off x="0" y="0"/>
            <a:ext cx="12192000" cy="2205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  <p:sp>
        <p:nvSpPr>
          <p:cNvPr id="13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4295917" y="2781004"/>
            <a:ext cx="6840315" cy="3275985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295917" y="837012"/>
            <a:ext cx="6840315" cy="1223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3300" b="1" i="0" baseline="0">
                <a:solidFill>
                  <a:schemeClr val="bg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OF YOUR </a:t>
            </a:r>
            <a:br>
              <a:rPr lang="en-US" dirty="0"/>
            </a:br>
            <a:r>
              <a:rPr lang="en-US" dirty="0"/>
              <a:t>TOP SLIDE</a:t>
            </a:r>
            <a:endParaRPr lang="ru-RU" dirty="0"/>
          </a:p>
        </p:txBody>
      </p:sp>
      <p:sp>
        <p:nvSpPr>
          <p:cNvPr id="17" name="Рисунок 21"/>
          <p:cNvSpPr>
            <a:spLocks noGrp="1"/>
          </p:cNvSpPr>
          <p:nvPr>
            <p:ph type="pic" sz="quarter" idx="32"/>
          </p:nvPr>
        </p:nvSpPr>
        <p:spPr>
          <a:xfrm>
            <a:off x="1127772" y="837012"/>
            <a:ext cx="2491555" cy="5194048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>
            <a:outerShdw blurRad="1270000" dist="774700" dir="2700000" sx="98000" sy="98000" algn="tl" rotWithShape="0">
              <a:prstClr val="black">
                <a:alpha val="2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75D700-FA55-452F-A7B4-F56036F04B21}"/>
              </a:ext>
            </a:extLst>
          </p:cNvPr>
          <p:cNvSpPr txBox="1"/>
          <p:nvPr userDrawn="1"/>
        </p:nvSpPr>
        <p:spPr>
          <a:xfrm>
            <a:off x="11244238" y="405015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75000"/>
                </a:schemeClr>
              </a:solidFill>
              <a:latin typeface="Roboto Medium" panose="02000000000000000000" pitchFamily="2" charset="0"/>
              <a:ea typeface="맑은 고딕" panose="020B0503020000020004" pitchFamily="50" charset="-127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2847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936E720-DE5D-8128-CE78-0BC7D2884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한컴 말랑말랑 Regular" panose="020F0303000000000000" pitchFamily="50" charset="-127"/>
              </a:defRPr>
            </a:lvl1pPr>
          </a:lstStyle>
          <a:p>
            <a:fld id="{ADC4E4F6-9415-46EC-98C0-5FCF587A96B5}" type="datetimeFigureOut">
              <a:rPr lang="ko-KR" altLang="en-US" smtClean="0"/>
              <a:pPr/>
              <a:t>2025-04-04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63C1F11-786C-2A1A-A2C1-C0320411B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한컴 말랑말랑 Regular" panose="020F0303000000000000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78FB7CF-01D6-C11D-47B2-70E1D32D9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한컴 말랑말랑 Regular" panose="020F0303000000000000" pitchFamily="50" charset="-127"/>
              </a:defRPr>
            </a:lvl1pPr>
          </a:lstStyle>
          <a:p>
            <a:fld id="{5F3B7DB6-0343-4AF0-9934-63CCD310357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8347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21"/>
          <p:cNvSpPr>
            <a:spLocks noGrp="1"/>
          </p:cNvSpPr>
          <p:nvPr>
            <p:ph type="pic" sz="quarter" idx="33"/>
          </p:nvPr>
        </p:nvSpPr>
        <p:spPr>
          <a:xfrm>
            <a:off x="6908559" y="3033001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4"/>
          </p:nvPr>
        </p:nvSpPr>
        <p:spPr>
          <a:xfrm>
            <a:off x="6908559" y="4915407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134179" y="3496847"/>
            <a:ext cx="4460428" cy="1074867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5" hasCustomPrompt="1"/>
          </p:nvPr>
        </p:nvSpPr>
        <p:spPr>
          <a:xfrm>
            <a:off x="1134179" y="5306120"/>
            <a:ext cx="4460428" cy="1074867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1134179" y="1953008"/>
            <a:ext cx="4460428" cy="899995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7852481-77C3-FA48-A033-516507B497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9FDF5F6-25CB-E342-93E6-93D54848D1C5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9648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исунок 21"/>
          <p:cNvSpPr>
            <a:spLocks noGrp="1"/>
          </p:cNvSpPr>
          <p:nvPr>
            <p:ph type="pic" sz="quarter" idx="32"/>
          </p:nvPr>
        </p:nvSpPr>
        <p:spPr>
          <a:xfrm>
            <a:off x="6908559" y="405015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4"/>
          </p:nvPr>
        </p:nvSpPr>
        <p:spPr>
          <a:xfrm>
            <a:off x="6908559" y="4760993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134179" y="2583004"/>
            <a:ext cx="4460428" cy="1421429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5" hasCustomPrompt="1"/>
          </p:nvPr>
        </p:nvSpPr>
        <p:spPr>
          <a:xfrm>
            <a:off x="1134179" y="4760994"/>
            <a:ext cx="4460428" cy="1421429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1134179" y="405015"/>
            <a:ext cx="4460428" cy="1421429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Рисунок 21"/>
          <p:cNvSpPr>
            <a:spLocks noGrp="1"/>
          </p:cNvSpPr>
          <p:nvPr>
            <p:ph type="pic" sz="quarter" idx="33"/>
          </p:nvPr>
        </p:nvSpPr>
        <p:spPr>
          <a:xfrm>
            <a:off x="6908559" y="2583004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>
            <a:outerShdw blurRad="1270000" dist="774700" dir="2700000" sx="98000" sy="98000" algn="tl" rotWithShape="0">
              <a:prstClr val="black">
                <a:alpha val="2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4304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8187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0" y="1"/>
            <a:ext cx="12192000" cy="2205007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3647888" y="2781004"/>
            <a:ext cx="7488344" cy="3275985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7985" y="2781004"/>
            <a:ext cx="2229887" cy="327598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3300" b="1" i="0" baseline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OF YOUR </a:t>
            </a:r>
            <a:br>
              <a:rPr lang="en-US" dirty="0"/>
            </a:br>
            <a:r>
              <a:rPr lang="en-US" dirty="0"/>
              <a:t>TOP SLIDE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E00FB7-0148-4D2D-BF21-D5E653448BDE}"/>
              </a:ext>
            </a:extLst>
          </p:cNvPr>
          <p:cNvSpPr txBox="1"/>
          <p:nvPr userDrawn="1"/>
        </p:nvSpPr>
        <p:spPr>
          <a:xfrm>
            <a:off x="11244238" y="405015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75000"/>
                </a:schemeClr>
              </a:solidFill>
              <a:latin typeface="Roboto Medium" panose="02000000000000000000" pitchFamily="2" charset="0"/>
              <a:ea typeface="한컴 말랑말랑 Regular" panose="020F0303000000000000" pitchFamily="50" charset="-127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145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0" y="0"/>
            <a:ext cx="12192000" cy="4112997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1057984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7985" y="2205006"/>
            <a:ext cx="3957967" cy="133199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3300" b="1" i="0" baseline="0">
                <a:solidFill>
                  <a:schemeClr val="bg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OF YOUR </a:t>
            </a:r>
            <a:br>
              <a:rPr lang="en-US" dirty="0"/>
            </a:br>
            <a:r>
              <a:rPr lang="en-US" dirty="0"/>
              <a:t>TOP SLIDE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3672627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quarter" idx="41" hasCustomPrompt="1"/>
          </p:nvPr>
        </p:nvSpPr>
        <p:spPr>
          <a:xfrm>
            <a:off x="6287271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42" hasCustomPrompt="1"/>
          </p:nvPr>
        </p:nvSpPr>
        <p:spPr>
          <a:xfrm>
            <a:off x="8901913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28A2EF-2B4E-4713-A097-F4CFF55C4CD4}"/>
              </a:ext>
            </a:extLst>
          </p:cNvPr>
          <p:cNvSpPr txBox="1"/>
          <p:nvPr userDrawn="1"/>
        </p:nvSpPr>
        <p:spPr>
          <a:xfrm>
            <a:off x="11244238" y="405015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75000"/>
                </a:schemeClr>
              </a:solidFill>
              <a:latin typeface="Roboto Medium" panose="02000000000000000000" pitchFamily="2" charset="0"/>
              <a:ea typeface="한컴 말랑말랑 Regular" panose="020F0303000000000000" pitchFamily="50" charset="-127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011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05006"/>
            <a:ext cx="7344339" cy="3851983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37206" y="2205006"/>
            <a:ext cx="3046172" cy="4642316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>
                <a:ea typeface="한컴 말랑말랑 Regular" panose="020F0303000000000000" pitchFamily="50" charset="-127"/>
              </a:defRPr>
            </a:lvl1pPr>
          </a:lstStyle>
          <a:p>
            <a:pPr lvl="0" algn="ctr"/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78C6362-F05E-0643-8241-6D56797AA8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41D75FB-7778-8249-8FA6-B16CEF01EB27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80276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171FB1-B2AF-421E-82D6-5659ACF2EED8}"/>
              </a:ext>
            </a:extLst>
          </p:cNvPr>
          <p:cNvSpPr txBox="1"/>
          <p:nvPr userDrawn="1"/>
        </p:nvSpPr>
        <p:spPr>
          <a:xfrm>
            <a:off x="11543971" y="6388371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50000"/>
                </a:schemeClr>
              </a:solidFill>
              <a:latin typeface="Roboto Medium" panose="02000000000000000000" pitchFamily="2" charset="0"/>
              <a:ea typeface="한컴 말랑말랑 Regular" panose="020F0303000000000000" pitchFamily="50" charset="-127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873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3" r:id="rId24"/>
    <p:sldLayoutId id="2147483714" r:id="rId25"/>
    <p:sldLayoutId id="2147483715" r:id="rId26"/>
    <p:sldLayoutId id="2147483716" r:id="rId27"/>
    <p:sldLayoutId id="2147483685" r:id="rId28"/>
    <p:sldLayoutId id="2147483686" r:id="rId29"/>
    <p:sldLayoutId id="2147483687" r:id="rId30"/>
    <p:sldLayoutId id="2147483688" r:id="rId31"/>
    <p:sldLayoutId id="2147483718" r:id="rId32"/>
  </p:sldLayoutIdLst>
  <p:hf hdr="0" ftr="0" dt="0"/>
  <p:txStyles>
    <p:titleStyle>
      <a:lvl1pPr algn="ctr" defTabSz="1219231" rtl="0" eaLnBrk="1" latinLnBrk="0" hangingPunct="1">
        <a:spcBef>
          <a:spcPct val="0"/>
        </a:spcBef>
        <a:buNone/>
        <a:defRPr sz="5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11" indent="-457211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4251" kern="1200">
          <a:solidFill>
            <a:schemeClr val="tx1"/>
          </a:solidFill>
          <a:latin typeface="+mn-lt"/>
          <a:ea typeface="+mn-ea"/>
          <a:cs typeface="+mn-cs"/>
        </a:defRPr>
      </a:lvl1pPr>
      <a:lvl2pPr marL="990625" indent="-381009" algn="l" defTabSz="1219231" rtl="0" eaLnBrk="1" latinLnBrk="0" hangingPunct="1">
        <a:spcBef>
          <a:spcPct val="20000"/>
        </a:spcBef>
        <a:buFont typeface="Arial" panose="020B0604020202020204" pitchFamily="34" charset="0"/>
        <a:buChar char="–"/>
        <a:defRPr sz="3751" kern="1200">
          <a:solidFill>
            <a:schemeClr val="tx1"/>
          </a:solidFill>
          <a:latin typeface="+mn-lt"/>
          <a:ea typeface="+mn-ea"/>
          <a:cs typeface="+mn-cs"/>
        </a:defRPr>
      </a:lvl2pPr>
      <a:lvl3pPr marL="1524038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53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–"/>
        <a:defRPr sz="2651" kern="1200">
          <a:solidFill>
            <a:schemeClr val="tx1"/>
          </a:solidFill>
          <a:latin typeface="+mn-lt"/>
          <a:ea typeface="+mn-ea"/>
          <a:cs typeface="+mn-cs"/>
        </a:defRPr>
      </a:lvl4pPr>
      <a:lvl5pPr marL="2743269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»"/>
        <a:defRPr sz="2651" kern="1200">
          <a:solidFill>
            <a:schemeClr val="tx1"/>
          </a:solidFill>
          <a:latin typeface="+mn-lt"/>
          <a:ea typeface="+mn-ea"/>
          <a:cs typeface="+mn-cs"/>
        </a:defRPr>
      </a:lvl5pPr>
      <a:lvl6pPr marL="3352884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6pPr>
      <a:lvl7pPr marL="3962500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7pPr>
      <a:lvl8pPr marL="4572114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8pPr>
      <a:lvl9pPr marL="5181729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15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1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46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62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76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91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307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922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8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9.png"/><Relationship Id="rId5" Type="http://schemas.openxmlformats.org/officeDocument/2006/relationships/image" Target="../media/image25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A2DFB3F7-7898-2B97-8B60-DAEDEB7CDE68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ea typeface="한컴 말랑말랑 Regular" panose="020F0303000000000000" pitchFamily="50" charset="-127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5AF8AA99-599A-B8F1-32DA-4551A70C44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7793" r="27301"/>
          <a:stretch/>
        </p:blipFill>
        <p:spPr>
          <a:xfrm rot="10800000" flipH="1">
            <a:off x="0" y="62125"/>
            <a:ext cx="12192000" cy="6761614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3C3DE968-EEA3-EB72-7E11-CEF1DD8F5BC9}"/>
              </a:ext>
            </a:extLst>
          </p:cNvPr>
          <p:cNvSpPr/>
          <p:nvPr/>
        </p:nvSpPr>
        <p:spPr>
          <a:xfrm>
            <a:off x="5350506" y="4483860"/>
            <a:ext cx="3796692" cy="3796692"/>
          </a:xfrm>
          <a:prstGeom prst="ellipse">
            <a:avLst/>
          </a:prstGeom>
          <a:solidFill>
            <a:schemeClr val="bg1">
              <a:lumMod val="95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Noto Sans KR Medium"/>
              <a:ea typeface="한컴 말랑말랑 Regular" panose="020F0303000000000000" pitchFamily="50" charset="-127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0F1BC323-47D1-4F47-7CFC-9DF494D55C46}"/>
              </a:ext>
            </a:extLst>
          </p:cNvPr>
          <p:cNvSpPr/>
          <p:nvPr/>
        </p:nvSpPr>
        <p:spPr>
          <a:xfrm>
            <a:off x="6628982" y="1813521"/>
            <a:ext cx="6237199" cy="6237199"/>
          </a:xfrm>
          <a:prstGeom prst="ellipse">
            <a:avLst/>
          </a:prstGeom>
          <a:solidFill>
            <a:schemeClr val="bg1">
              <a:lumMod val="95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DE898DE-E7C3-576A-4FBE-DE6D76453F92}"/>
              </a:ext>
            </a:extLst>
          </p:cNvPr>
          <p:cNvSpPr/>
          <p:nvPr/>
        </p:nvSpPr>
        <p:spPr>
          <a:xfrm>
            <a:off x="455180" y="6459151"/>
            <a:ext cx="2592056" cy="138499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as of 2025.4.7  I  </a:t>
            </a:r>
            <a:r>
              <a:rPr lang="ko-KR" altLang="en-US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세이프웨어</a:t>
            </a:r>
            <a:r>
              <a:rPr lang="en-US" altLang="ko-KR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주</a:t>
            </a:r>
            <a:r>
              <a:rPr lang="en-US" altLang="ko-KR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)</a:t>
            </a:r>
            <a:r>
              <a:rPr lang="ko-KR" altLang="en-US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    </a:t>
            </a:r>
            <a:r>
              <a:rPr lang="en-US" altLang="ko-KR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I </a:t>
            </a:r>
            <a:r>
              <a:rPr lang="ko-KR" altLang="en-US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  </a:t>
            </a:r>
            <a:r>
              <a:rPr lang="en-US" altLang="ko-KR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SW</a:t>
            </a:r>
            <a:r>
              <a:rPr lang="ko-KR" altLang="en-US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개발실</a:t>
            </a:r>
            <a:endParaRPr lang="en-US" altLang="ko-KR" sz="9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F48DD86-4216-04EF-B7B0-28D99A56F31A}"/>
              </a:ext>
            </a:extLst>
          </p:cNvPr>
          <p:cNvSpPr/>
          <p:nvPr/>
        </p:nvSpPr>
        <p:spPr>
          <a:xfrm>
            <a:off x="1920311" y="1412930"/>
            <a:ext cx="3358548" cy="230832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latinLnBrk="0"/>
            <a:r>
              <a:rPr lang="en-US" altLang="ko-KR" sz="15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Pretendard Medium" panose="02000603000000020004" pitchFamily="50" charset="-127"/>
              </a:rPr>
              <a:t>Advancing Technology for Humanity</a:t>
            </a: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793985AB-526F-29C1-955F-86FB6A13D3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6900" r="27301" b="1844"/>
          <a:stretch/>
        </p:blipFill>
        <p:spPr>
          <a:xfrm rot="10800000" flipH="1">
            <a:off x="1" y="-1"/>
            <a:ext cx="12192000" cy="9212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9366B78-3EAD-51C6-5DE4-85B591E2D97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312" y="1156022"/>
            <a:ext cx="3244478" cy="164277"/>
          </a:xfrm>
          <a:prstGeom prst="rect">
            <a:avLst/>
          </a:prstGeom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E0710D60-9A82-78B3-F92F-FE47CFA5AF6D}"/>
              </a:ext>
            </a:extLst>
          </p:cNvPr>
          <p:cNvGrpSpPr/>
          <p:nvPr/>
        </p:nvGrpSpPr>
        <p:grpSpPr>
          <a:xfrm>
            <a:off x="504673" y="-6348"/>
            <a:ext cx="1152245" cy="1650110"/>
            <a:chOff x="1361127" y="-8083"/>
            <a:chExt cx="1152245" cy="1650110"/>
          </a:xfrm>
          <a:solidFill>
            <a:srgbClr val="0082C8"/>
          </a:solidFill>
        </p:grpSpPr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21CEDD0D-0876-662B-5259-002B70B9DC05}"/>
                </a:ext>
              </a:extLst>
            </p:cNvPr>
            <p:cNvSpPr/>
            <p:nvPr/>
          </p:nvSpPr>
          <p:spPr>
            <a:xfrm>
              <a:off x="1361127" y="-8083"/>
              <a:ext cx="1152245" cy="165011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0070C0"/>
                </a:solidFill>
                <a:ea typeface="한컴 말랑말랑 Regular" panose="020F0303000000000000" pitchFamily="50" charset="-127"/>
              </a:endParaRPr>
            </a:p>
          </p:txBody>
        </p:sp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4997186E-514D-B29E-CEA4-D31FCBE74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310" y="822687"/>
              <a:ext cx="799752" cy="700831"/>
            </a:xfrm>
            <a:prstGeom prst="rect">
              <a:avLst/>
            </a:prstGeom>
            <a:grpFill/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05B9C3D-24B8-C71C-B291-A7D1804DA7F5}"/>
              </a:ext>
            </a:extLst>
          </p:cNvPr>
          <p:cNvSpPr txBox="1"/>
          <p:nvPr/>
        </p:nvSpPr>
        <p:spPr>
          <a:xfrm>
            <a:off x="1072029" y="2158785"/>
            <a:ext cx="1004794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3251281">
              <a:tabLst>
                <a:tab pos="4855512" algn="l"/>
              </a:tabLst>
            </a:pPr>
            <a:r>
              <a:rPr lang="en-US" altLang="ko-KR" sz="4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50" charset="-127"/>
              </a:rPr>
              <a:t>AI </a:t>
            </a:r>
            <a:r>
              <a:rPr lang="ko-KR" altLang="en-US" sz="4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50" charset="-127"/>
              </a:rPr>
              <a:t>기반 보행상태 모니터링 앱 개발 및 </a:t>
            </a:r>
            <a:br>
              <a:rPr lang="ko-KR" altLang="en-US" sz="4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50" charset="-127"/>
              </a:rPr>
            </a:br>
            <a:r>
              <a:rPr lang="ko-KR" altLang="en-US" sz="44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50" charset="-127"/>
              </a:rPr>
              <a:t>편마비</a:t>
            </a:r>
            <a:r>
              <a:rPr lang="ko-KR" altLang="en-US" sz="4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50" charset="-127"/>
              </a:rPr>
              <a:t> 환자에 대한 사용성 검증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EAC046D-F020-418C-9804-D40609EC0E84}"/>
              </a:ext>
            </a:extLst>
          </p:cNvPr>
          <p:cNvSpPr txBox="1"/>
          <p:nvPr/>
        </p:nvSpPr>
        <p:spPr>
          <a:xfrm>
            <a:off x="8029903" y="4627423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251281">
              <a:tabLst>
                <a:tab pos="4855512" algn="l"/>
              </a:tabLst>
            </a:pPr>
            <a:r>
              <a:rPr lang="en-US" altLang="ko-KR" sz="28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50" charset="-127"/>
              </a:rPr>
              <a:t>SW</a:t>
            </a:r>
            <a:r>
              <a:rPr lang="ko-KR" altLang="en-US" sz="28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50" charset="-127"/>
              </a:rPr>
              <a:t> 개발실</a:t>
            </a:r>
            <a:endParaRPr lang="en-US" altLang="ko-KR" sz="28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Pretendard ExtraBold" panose="02000903000000020004" pitchFamily="50" charset="-127"/>
            </a:endParaRPr>
          </a:p>
          <a:p>
            <a:pPr algn="r" defTabSz="3251281">
              <a:tabLst>
                <a:tab pos="4855512" algn="l"/>
              </a:tabLst>
            </a:pPr>
            <a:r>
              <a:rPr lang="ko-KR" altLang="en-US" sz="28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50" charset="-127"/>
              </a:rPr>
              <a:t>선임매니저 이승희</a:t>
            </a:r>
            <a:endParaRPr lang="ko-KR" altLang="en-US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185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-1.25E-6 0.00972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8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8.33333E-7 0.00972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8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9F2552-1034-4C93-87F8-07212A70FAFD}"/>
              </a:ext>
            </a:extLst>
          </p:cNvPr>
          <p:cNvSpPr/>
          <p:nvPr/>
        </p:nvSpPr>
        <p:spPr>
          <a:xfrm>
            <a:off x="284977" y="325455"/>
            <a:ext cx="7367203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데이터셋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1169944-A544-4897-B1FD-2D345E9B96FF}"/>
              </a:ext>
            </a:extLst>
          </p:cNvPr>
          <p:cNvGrpSpPr/>
          <p:nvPr/>
        </p:nvGrpSpPr>
        <p:grpSpPr>
          <a:xfrm>
            <a:off x="86671" y="995156"/>
            <a:ext cx="12018658" cy="2196118"/>
            <a:chOff x="86671" y="995156"/>
            <a:chExt cx="10505306" cy="219611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DDCBB31-909B-4FE0-9FE4-B8BF41E3F20B}"/>
                </a:ext>
              </a:extLst>
            </p:cNvPr>
            <p:cNvSpPr txBox="1"/>
            <p:nvPr/>
          </p:nvSpPr>
          <p:spPr>
            <a:xfrm>
              <a:off x="373113" y="1469712"/>
              <a:ext cx="10218864" cy="1721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7800" indent="-177800" latinLnBrk="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큰 모델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(Teacher)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의 정보를 작은 모델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(Student)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의 훈련에 사용하는 경량화 기법의 일종인 </a:t>
              </a:r>
              <a:r>
                <a:rPr lang="ko-KR" altLang="en-US" dirty="0" err="1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지식증류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(Knowledge Distillation)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기법적용</a:t>
              </a:r>
            </a:p>
            <a:p>
              <a:pPr marL="177800" indent="-177800" latinLnBrk="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Teacher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모델은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Conv-LSTM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으로 구성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Student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모델은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1D-CNN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으로만 구성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KD: Teacher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모델의 지식을 전수받은 모델</a:t>
              </a:r>
              <a:endParaRPr lang="en-US" altLang="ko-KR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7800" indent="-177800" latinLnBrk="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ko-KR" altLang="en-US" dirty="0" err="1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임계값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기반 방식을 통해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IC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검출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Wingdings" panose="05000000000000000000" pitchFamily="2" charset="2"/>
                </a:rPr>
                <a:t>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Wingdings" panose="05000000000000000000" pitchFamily="2" charset="2"/>
                </a:rPr>
                <a:t>보행 주기 추출 및 모델 입력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Wingdings" panose="05000000000000000000" pitchFamily="2" charset="2"/>
                </a:rPr>
                <a:t>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Wingdings" panose="05000000000000000000" pitchFamily="2" charset="2"/>
                </a:rPr>
                <a:t>나머지 이벤트 추출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653CA9-32F3-4CAE-A554-35CE278E9D85}"/>
                </a:ext>
              </a:extLst>
            </p:cNvPr>
            <p:cNvSpPr txBox="1"/>
            <p:nvPr/>
          </p:nvSpPr>
          <p:spPr>
            <a:xfrm>
              <a:off x="302671" y="995156"/>
              <a:ext cx="40398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 err="1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머신러닝</a:t>
              </a:r>
              <a:r>
                <a:rPr lang="ko-KR" altLang="en-US" sz="2400" b="1" dirty="0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기반 보행 이벤트 검출</a:t>
              </a: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A52ED29E-0462-4952-BD3B-580867339D11}"/>
                </a:ext>
              </a:extLst>
            </p:cNvPr>
            <p:cNvSpPr/>
            <p:nvPr/>
          </p:nvSpPr>
          <p:spPr>
            <a:xfrm>
              <a:off x="86671" y="1117988"/>
              <a:ext cx="216000" cy="216000"/>
            </a:xfrm>
            <a:prstGeom prst="ellipse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pic>
        <p:nvPicPr>
          <p:cNvPr id="15" name="_x310748952">
            <a:extLst>
              <a:ext uri="{FF2B5EF4-FFF2-40B4-BE49-F238E27FC236}">
                <a16:creationId xmlns:a16="http://schemas.microsoft.com/office/drawing/2014/main" id="{96115D17-A299-4F2D-8F94-0B71AD1BA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42" y="3223692"/>
            <a:ext cx="9115028" cy="300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474D75A-8CC1-49F1-8B1D-7BF07E9BEF6B}"/>
              </a:ext>
            </a:extLst>
          </p:cNvPr>
          <p:cNvSpPr txBox="1"/>
          <p:nvPr/>
        </p:nvSpPr>
        <p:spPr>
          <a:xfrm>
            <a:off x="2371894" y="6181861"/>
            <a:ext cx="4663125" cy="390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&lt; </a:t>
            </a:r>
            <a:r>
              <a:rPr lang="ko-KR" altLang="en-US" sz="1400" b="1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머신러닝</a:t>
            </a:r>
            <a:r>
              <a:rPr lang="ko-KR" altLang="en-US" sz="1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기반 보행 이벤트 검출 알고리즘 순서도</a:t>
            </a:r>
            <a:r>
              <a:rPr lang="ko-KR" altLang="en-US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C7DCBF-E38C-4F67-A6C3-1BECEB218208}"/>
              </a:ext>
            </a:extLst>
          </p:cNvPr>
          <p:cNvSpPr txBox="1"/>
          <p:nvPr/>
        </p:nvSpPr>
        <p:spPr>
          <a:xfrm>
            <a:off x="9007037" y="6332328"/>
            <a:ext cx="31093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fontAlgn="base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&lt; </a:t>
            </a:r>
            <a:r>
              <a:rPr lang="ko-KR" altLang="en-US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모델 결과 예시 </a:t>
            </a:r>
            <a:r>
              <a:rPr lang="en-US" altLang="ko-KR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L="0" marR="0" indent="0" algn="ctr" fontAlgn="base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주황은 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OTO,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초록은 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OIC,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빨강은 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TO</a:t>
            </a:r>
            <a:endParaRPr lang="en-US" altLang="ko-KR" sz="1400" b="1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94FE81A-2B76-4832-BA92-876C72F780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1856" y="4425517"/>
            <a:ext cx="2679670" cy="192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0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ea typeface="한컴 말랑말랑 Regular" panose="020F0303000000000000" pitchFamily="50" charset="-127"/>
              </a:endParaRPr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9F2552-1034-4C93-87F8-07212A70FAFD}"/>
              </a:ext>
            </a:extLst>
          </p:cNvPr>
          <p:cNvSpPr/>
          <p:nvPr/>
        </p:nvSpPr>
        <p:spPr>
          <a:xfrm>
            <a:off x="284977" y="325455"/>
            <a:ext cx="7367203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결과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1169944-A544-4897-B1FD-2D345E9B96FF}"/>
              </a:ext>
            </a:extLst>
          </p:cNvPr>
          <p:cNvGrpSpPr/>
          <p:nvPr/>
        </p:nvGrpSpPr>
        <p:grpSpPr>
          <a:xfrm>
            <a:off x="86671" y="995156"/>
            <a:ext cx="12018658" cy="3193314"/>
            <a:chOff x="86671" y="995156"/>
            <a:chExt cx="10505306" cy="319331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DDCBB31-909B-4FE0-9FE4-B8BF41E3F20B}"/>
                </a:ext>
              </a:extLst>
            </p:cNvPr>
            <p:cNvSpPr txBox="1"/>
            <p:nvPr/>
          </p:nvSpPr>
          <p:spPr>
            <a:xfrm>
              <a:off x="373113" y="1469712"/>
              <a:ext cx="10218864" cy="2718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7800" lvl="1" indent="-17780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en-US" altLang="ko-KR" dirty="0" err="1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XGBoost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dirty="0" err="1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머신러닝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모델을 통한 보행 속력 예측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</a:p>
            <a:p>
              <a:pPr marL="177800" lvl="1" indent="-17780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ko-KR" altLang="en-US" dirty="0" err="1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임계값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기반 알고리즘을 통한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IC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검출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-&gt; </a:t>
              </a:r>
              <a:r>
                <a:rPr lang="ko-KR" altLang="en-US" dirty="0" err="1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분속수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특성 추출</a:t>
              </a:r>
              <a:endParaRPr lang="en-US" altLang="ko-KR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7800" lvl="1" indent="-17780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성별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나이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발 길이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dirty="0" err="1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분속수를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입력 데이터로 사용</a:t>
              </a:r>
              <a:endParaRPr lang="en-US" altLang="ko-KR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7800" lvl="1" indent="-17780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5-fold cross validation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기법을 통한 부족한 데이터 수 보완</a:t>
              </a:r>
              <a:endParaRPr lang="en-US" altLang="ko-KR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7800" lvl="1" indent="-17780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endParaRPr lang="ko-KR" altLang="en-US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7800" lvl="1" indent="-17780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MAPE 3.05%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로 정량적 목표달성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(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입회평가 완료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</a:p>
            <a:p>
              <a:pPr marL="177800" lvl="1" indent="-17780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True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값 대비 </a:t>
              </a:r>
              <a:r>
                <a:rPr lang="ko-KR" altLang="en-US" dirty="0" err="1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예측값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선형회귀식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</a:t>
              </a:r>
              <a:b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</a:b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Wingdings" panose="05000000000000000000" pitchFamily="2" charset="2"/>
                </a:rPr>
                <a:t> </a:t>
              </a:r>
              <a:r>
                <a:rPr lang="en-US" altLang="ko-KR" sz="1800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Y = 0.95 X + 6.2 </a:t>
              </a:r>
              <a:r>
                <a:rPr lang="ko-KR" altLang="en-US" sz="1800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로 높은 상관관계 확인가능</a:t>
              </a:r>
              <a:endParaRPr lang="en-US" altLang="ko-KR" sz="18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653CA9-32F3-4CAE-A554-35CE278E9D85}"/>
                </a:ext>
              </a:extLst>
            </p:cNvPr>
            <p:cNvSpPr txBox="1"/>
            <p:nvPr/>
          </p:nvSpPr>
          <p:spPr>
            <a:xfrm>
              <a:off x="302671" y="995156"/>
              <a:ext cx="469275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보행 속력 예측 결과 </a:t>
              </a:r>
              <a:r>
                <a:rPr lang="en-US" altLang="ko-KR" sz="2400" b="1" dirty="0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2400" b="1" dirty="0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정상 보행 대상</a:t>
              </a:r>
              <a:r>
                <a:rPr lang="en-US" altLang="ko-KR" sz="2400" b="1" dirty="0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2400" b="1" dirty="0">
                <a:solidFill>
                  <a:srgbClr val="008E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A52ED29E-0462-4952-BD3B-580867339D11}"/>
                </a:ext>
              </a:extLst>
            </p:cNvPr>
            <p:cNvSpPr/>
            <p:nvPr/>
          </p:nvSpPr>
          <p:spPr>
            <a:xfrm>
              <a:off x="86671" y="1117988"/>
              <a:ext cx="216000" cy="216000"/>
            </a:xfrm>
            <a:prstGeom prst="ellipse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21378C1-2FB8-4337-89D3-649D69BF404D}"/>
              </a:ext>
            </a:extLst>
          </p:cNvPr>
          <p:cNvGrpSpPr/>
          <p:nvPr/>
        </p:nvGrpSpPr>
        <p:grpSpPr>
          <a:xfrm>
            <a:off x="7402821" y="995156"/>
            <a:ext cx="4112420" cy="1667137"/>
            <a:chOff x="7633068" y="1403771"/>
            <a:chExt cx="4112420" cy="166713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9E104DD-9966-4C7E-8D95-DD740B4C6E20}"/>
                </a:ext>
              </a:extLst>
            </p:cNvPr>
            <p:cNvSpPr txBox="1"/>
            <p:nvPr/>
          </p:nvSpPr>
          <p:spPr>
            <a:xfrm>
              <a:off x="7633068" y="2680865"/>
              <a:ext cx="4112420" cy="3900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0" algn="ctr" fontAlgn="base" latinLnBrk="0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b="1" kern="0" spc="0" dirty="0">
                  <a:solidFill>
                    <a:srgbClr val="0000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&lt; 5-fold cross validation </a:t>
              </a:r>
              <a:r>
                <a:rPr lang="ko-KR" altLang="en-US" sz="1400" b="1" kern="0" spc="0" dirty="0">
                  <a:solidFill>
                    <a:srgbClr val="0000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예시 </a:t>
              </a:r>
              <a:r>
                <a:rPr lang="en-US" altLang="ko-KR" sz="1400" b="1" kern="0" spc="0" dirty="0">
                  <a:solidFill>
                    <a:srgbClr val="0000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&gt;</a:t>
              </a:r>
            </a:p>
          </p:txBody>
        </p:sp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CBFC121C-D087-4259-8D77-8BE909419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05694" y="1403771"/>
              <a:ext cx="3767168" cy="1372223"/>
            </a:xfrm>
            <a:prstGeom prst="rect">
              <a:avLst/>
            </a:prstGeom>
          </p:spPr>
        </p:pic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72CF1D58-FA3C-4A62-AD3B-83DB70EB9381}"/>
              </a:ext>
            </a:extLst>
          </p:cNvPr>
          <p:cNvGrpSpPr/>
          <p:nvPr/>
        </p:nvGrpSpPr>
        <p:grpSpPr>
          <a:xfrm>
            <a:off x="7293541" y="2816041"/>
            <a:ext cx="4330981" cy="3289458"/>
            <a:chOff x="7438653" y="3224656"/>
            <a:chExt cx="4330981" cy="328945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523B388-4361-4A9A-9036-D23FAC15FE2F}"/>
                </a:ext>
              </a:extLst>
            </p:cNvPr>
            <p:cNvSpPr txBox="1"/>
            <p:nvPr/>
          </p:nvSpPr>
          <p:spPr>
            <a:xfrm>
              <a:off x="7547933" y="6124071"/>
              <a:ext cx="4112420" cy="3900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0" algn="ctr" fontAlgn="base" latinLnBrk="0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b="1" kern="0" spc="0" dirty="0">
                  <a:solidFill>
                    <a:srgbClr val="0000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&lt; True, Predict </a:t>
              </a:r>
              <a:r>
                <a:rPr lang="ko-KR" altLang="en-US" sz="1400" b="1" kern="0" spc="0" dirty="0">
                  <a:solidFill>
                    <a:srgbClr val="0000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값 그래프 및 선형회귀식 </a:t>
              </a:r>
              <a:r>
                <a:rPr lang="en-US" altLang="ko-KR" sz="1400" b="1" kern="0" spc="0" dirty="0">
                  <a:solidFill>
                    <a:srgbClr val="0000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&gt;</a:t>
              </a:r>
            </a:p>
          </p:txBody>
        </p:sp>
        <p:pic>
          <p:nvPicPr>
            <p:cNvPr id="24" name="_x462148008">
              <a:extLst>
                <a:ext uri="{FF2B5EF4-FFF2-40B4-BE49-F238E27FC236}">
                  <a16:creationId xmlns:a16="http://schemas.microsoft.com/office/drawing/2014/main" id="{B9DEDBC9-EDEE-49AC-A863-4BF825196E7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35"/>
            <a:stretch/>
          </p:blipFill>
          <p:spPr bwMode="auto">
            <a:xfrm>
              <a:off x="7438653" y="3224656"/>
              <a:ext cx="4330981" cy="3035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5" name="표 24">
            <a:extLst>
              <a:ext uri="{FF2B5EF4-FFF2-40B4-BE49-F238E27FC236}">
                <a16:creationId xmlns:a16="http://schemas.microsoft.com/office/drawing/2014/main" id="{065634DC-D416-427E-B94A-1669288999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843528"/>
              </p:ext>
            </p:extLst>
          </p:nvPr>
        </p:nvGraphicFramePr>
        <p:xfrm>
          <a:off x="1143188" y="5259373"/>
          <a:ext cx="4579517" cy="772542"/>
        </p:xfrm>
        <a:graphic>
          <a:graphicData uri="http://schemas.openxmlformats.org/drawingml/2006/table">
            <a:tbl>
              <a:tblPr/>
              <a:tblGrid>
                <a:gridCol w="698854">
                  <a:extLst>
                    <a:ext uri="{9D8B030D-6E8A-4147-A177-3AD203B41FA5}">
                      <a16:colId xmlns:a16="http://schemas.microsoft.com/office/drawing/2014/main" val="3280024567"/>
                    </a:ext>
                  </a:extLst>
                </a:gridCol>
                <a:gridCol w="1266965">
                  <a:extLst>
                    <a:ext uri="{9D8B030D-6E8A-4147-A177-3AD203B41FA5}">
                      <a16:colId xmlns:a16="http://schemas.microsoft.com/office/drawing/2014/main" val="2622731592"/>
                    </a:ext>
                  </a:extLst>
                </a:gridCol>
                <a:gridCol w="1360352">
                  <a:extLst>
                    <a:ext uri="{9D8B030D-6E8A-4147-A177-3AD203B41FA5}">
                      <a16:colId xmlns:a16="http://schemas.microsoft.com/office/drawing/2014/main" val="2597945836"/>
                    </a:ext>
                  </a:extLst>
                </a:gridCol>
                <a:gridCol w="1253346">
                  <a:extLst>
                    <a:ext uri="{9D8B030D-6E8A-4147-A177-3AD203B41FA5}">
                      <a16:colId xmlns:a16="http://schemas.microsoft.com/office/drawing/2014/main" val="2147586387"/>
                    </a:ext>
                  </a:extLst>
                </a:gridCol>
              </a:tblGrid>
              <a:tr h="29661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10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MAE (cm/s)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RMSE (cm/s)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MAPE (%)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4192722"/>
                  </a:ext>
                </a:extLst>
              </a:tr>
              <a:tr h="33821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Error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3.29 ± 1.28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4.21 ± 1.68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3.05 ± 1.02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435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4906935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646B41DB-F850-4DA4-B027-3A8DA5FB6B89}"/>
              </a:ext>
            </a:extLst>
          </p:cNvPr>
          <p:cNvSpPr txBox="1"/>
          <p:nvPr/>
        </p:nvSpPr>
        <p:spPr>
          <a:xfrm>
            <a:off x="1143186" y="4867846"/>
            <a:ext cx="4579519" cy="390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&lt; </a:t>
            </a:r>
            <a:r>
              <a:rPr lang="ko-KR" altLang="en-US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보행 속력 예측 결과 </a:t>
            </a:r>
            <a:r>
              <a:rPr lang="en-US" altLang="ko-KR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72017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9F2552-1034-4C93-87F8-07212A70FAFD}"/>
              </a:ext>
            </a:extLst>
          </p:cNvPr>
          <p:cNvSpPr/>
          <p:nvPr/>
        </p:nvSpPr>
        <p:spPr>
          <a:xfrm>
            <a:off x="284977" y="325455"/>
            <a:ext cx="7367203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결과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1169944-A544-4897-B1FD-2D345E9B96FF}"/>
              </a:ext>
            </a:extLst>
          </p:cNvPr>
          <p:cNvGrpSpPr/>
          <p:nvPr/>
        </p:nvGrpSpPr>
        <p:grpSpPr>
          <a:xfrm>
            <a:off x="86671" y="995156"/>
            <a:ext cx="12018658" cy="2196118"/>
            <a:chOff x="86671" y="995156"/>
            <a:chExt cx="10505306" cy="219611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DDCBB31-909B-4FE0-9FE4-B8BF41E3F20B}"/>
                </a:ext>
              </a:extLst>
            </p:cNvPr>
            <p:cNvSpPr txBox="1"/>
            <p:nvPr/>
          </p:nvSpPr>
          <p:spPr>
            <a:xfrm>
              <a:off x="373113" y="1469712"/>
              <a:ext cx="10218864" cy="1721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7800" lvl="1" indent="-17780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ko-KR" altLang="en-US" dirty="0" err="1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임계값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기반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딥러닝 기반의 선생 모델과 경량화 모델 비교</a:t>
              </a:r>
              <a:endParaRPr lang="en-US" altLang="ko-KR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7800" lvl="1" indent="-17780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en-US" altLang="ko-KR" sz="1800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* </a:t>
              </a:r>
              <a:r>
                <a:rPr lang="ko-KR" altLang="en-US" sz="1800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표시는 </a:t>
              </a:r>
              <a:r>
                <a:rPr lang="ko-KR" altLang="en-US" sz="1800" dirty="0" err="1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실제값과</a:t>
              </a:r>
              <a:r>
                <a:rPr lang="ko-KR" altLang="en-US" sz="1800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1800" dirty="0" err="1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예측값의</a:t>
              </a:r>
              <a:r>
                <a:rPr lang="ko-KR" altLang="en-US" sz="1800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1800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T-test </a:t>
              </a:r>
              <a:r>
                <a:rPr lang="ko-KR" altLang="en-US" sz="1800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결과 유의미한 차이가 발생한 경우</a:t>
              </a:r>
              <a:endParaRPr lang="en-US" altLang="ko-KR" sz="18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7800" lvl="1" indent="-17780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정상 보행에서 최대 오차율이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TO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에서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1.9%,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비정상 보행에서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OIC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에서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3.9%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나타남</a:t>
              </a:r>
              <a:endParaRPr lang="en-US" altLang="ko-KR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7800" lvl="1" indent="-17780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ko-KR" altLang="en-US" sz="1800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정상 보행에서는 </a:t>
              </a:r>
              <a:r>
                <a:rPr lang="ko-KR" altLang="en-US" sz="1800" dirty="0" err="1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임계값</a:t>
              </a:r>
              <a:r>
                <a:rPr lang="ko-KR" altLang="en-US" sz="1800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기반</a:t>
              </a:r>
              <a:r>
                <a:rPr lang="en-US" altLang="ko-KR" sz="1800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Teacher </a:t>
              </a:r>
              <a:r>
                <a:rPr lang="ko-KR" altLang="en-US" sz="1800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모델에서 통계적으로 유의미한 차이가 나타나지 않는 우수한 성능을 확인할 수 있음</a:t>
              </a:r>
              <a:endParaRPr lang="en-US" altLang="ko-KR" sz="18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653CA9-32F3-4CAE-A554-35CE278E9D85}"/>
                </a:ext>
              </a:extLst>
            </p:cNvPr>
            <p:cNvSpPr txBox="1"/>
            <p:nvPr/>
          </p:nvSpPr>
          <p:spPr>
            <a:xfrm>
              <a:off x="302671" y="995156"/>
              <a:ext cx="28684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보행 이벤트 예측 결과</a:t>
              </a: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A52ED29E-0462-4952-BD3B-580867339D11}"/>
                </a:ext>
              </a:extLst>
            </p:cNvPr>
            <p:cNvSpPr/>
            <p:nvPr/>
          </p:nvSpPr>
          <p:spPr>
            <a:xfrm>
              <a:off x="86671" y="1117988"/>
              <a:ext cx="216000" cy="216000"/>
            </a:xfrm>
            <a:prstGeom prst="ellipse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7ABD9150-1EEC-450B-91DD-10A4F46DD6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147973"/>
              </p:ext>
            </p:extLst>
          </p:nvPr>
        </p:nvGraphicFramePr>
        <p:xfrm>
          <a:off x="2558960" y="3868222"/>
          <a:ext cx="7074080" cy="244661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85292">
                  <a:extLst>
                    <a:ext uri="{9D8B030D-6E8A-4147-A177-3AD203B41FA5}">
                      <a16:colId xmlns:a16="http://schemas.microsoft.com/office/drawing/2014/main" val="3192955340"/>
                    </a:ext>
                  </a:extLst>
                </a:gridCol>
                <a:gridCol w="798893">
                  <a:extLst>
                    <a:ext uri="{9D8B030D-6E8A-4147-A177-3AD203B41FA5}">
                      <a16:colId xmlns:a16="http://schemas.microsoft.com/office/drawing/2014/main" val="4162049665"/>
                    </a:ext>
                  </a:extLst>
                </a:gridCol>
                <a:gridCol w="1057979">
                  <a:extLst>
                    <a:ext uri="{9D8B030D-6E8A-4147-A177-3AD203B41FA5}">
                      <a16:colId xmlns:a16="http://schemas.microsoft.com/office/drawing/2014/main" val="996179378"/>
                    </a:ext>
                  </a:extLst>
                </a:gridCol>
                <a:gridCol w="1057979">
                  <a:extLst>
                    <a:ext uri="{9D8B030D-6E8A-4147-A177-3AD203B41FA5}">
                      <a16:colId xmlns:a16="http://schemas.microsoft.com/office/drawing/2014/main" val="1319135830"/>
                    </a:ext>
                  </a:extLst>
                </a:gridCol>
                <a:gridCol w="1057979">
                  <a:extLst>
                    <a:ext uri="{9D8B030D-6E8A-4147-A177-3AD203B41FA5}">
                      <a16:colId xmlns:a16="http://schemas.microsoft.com/office/drawing/2014/main" val="1203241169"/>
                    </a:ext>
                  </a:extLst>
                </a:gridCol>
                <a:gridCol w="1057979">
                  <a:extLst>
                    <a:ext uri="{9D8B030D-6E8A-4147-A177-3AD203B41FA5}">
                      <a16:colId xmlns:a16="http://schemas.microsoft.com/office/drawing/2014/main" val="2041345116"/>
                    </a:ext>
                  </a:extLst>
                </a:gridCol>
                <a:gridCol w="1057979">
                  <a:extLst>
                    <a:ext uri="{9D8B030D-6E8A-4147-A177-3AD203B41FA5}">
                      <a16:colId xmlns:a16="http://schemas.microsoft.com/office/drawing/2014/main" val="3960834903"/>
                    </a:ext>
                  </a:extLst>
                </a:gridCol>
              </a:tblGrid>
              <a:tr h="349517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Gait Type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Error rate (%)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IC</a:t>
                      </a:r>
                      <a:endParaRPr lang="ko-KR" sz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OTO</a:t>
                      </a:r>
                      <a:endParaRPr lang="ko-KR" sz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OIC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TO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160318"/>
                  </a:ext>
                </a:extLst>
              </a:tr>
              <a:tr h="349517">
                <a:tc rowSpan="3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Normal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Threshold-based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-0.3 ± 3.7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-0.1 ± 4.4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0.4 ± 4.5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0.3 ± 4.3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395700256"/>
                  </a:ext>
                </a:extLst>
              </a:tr>
              <a:tr h="3495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DL-based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Teacher</a:t>
                      </a:r>
                      <a:endParaRPr lang="ko-KR" sz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-0.2 ± 3.6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0.5 ± 3.1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-0.2 ± 4.3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968594047"/>
                  </a:ext>
                </a:extLst>
              </a:tr>
              <a:tr h="3495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KD</a:t>
                      </a:r>
                      <a:endParaRPr lang="ko-KR" sz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0.7 ± 2.7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-0.3 ± 2.4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1.9 ± 2.9*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203907035"/>
                  </a:ext>
                </a:extLst>
              </a:tr>
              <a:tr h="349517">
                <a:tc rowSpan="3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Patient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Threshold-based</a:t>
                      </a:r>
                      <a:endParaRPr lang="ko-KR" sz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0.7 ± 3.6</a:t>
                      </a:r>
                      <a:endParaRPr lang="ko-KR" sz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-1.1 ± 5.9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-0.4 ± 5.8*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-0.3 ± 6.4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980891777"/>
                  </a:ext>
                </a:extLst>
              </a:tr>
              <a:tr h="3495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DL-based</a:t>
                      </a:r>
                      <a:endParaRPr lang="ko-KR" sz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Teacher</a:t>
                      </a:r>
                      <a:endParaRPr lang="ko-KR" sz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ko-KR" sz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-1.4 ± 6.8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ts val="1300"/>
                        </a:lnSpc>
                      </a:pPr>
                      <a:r>
                        <a:rPr lang="en-US" sz="12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-3.9 ± 4.6*</a:t>
                      </a:r>
                      <a:endParaRPr lang="ko-KR" sz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-3.5 ± 5.2*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748918570"/>
                  </a:ext>
                </a:extLst>
              </a:tr>
              <a:tr h="3495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KD</a:t>
                      </a:r>
                      <a:endParaRPr lang="ko-KR" sz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-0.8 ± 5.7*</a:t>
                      </a:r>
                      <a:endParaRPr lang="ko-KR" sz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ts val="1300"/>
                        </a:lnSpc>
                      </a:pPr>
                      <a:r>
                        <a:rPr lang="en-US" sz="12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-3.2 ± 5.6*</a:t>
                      </a:r>
                      <a:endParaRPr lang="ko-KR" sz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-2.6 ± 5.7*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625804461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2D84120E-7682-4B0A-B469-D56D0FFE2F35}"/>
              </a:ext>
            </a:extLst>
          </p:cNvPr>
          <p:cNvSpPr txBox="1"/>
          <p:nvPr/>
        </p:nvSpPr>
        <p:spPr>
          <a:xfrm>
            <a:off x="4039790" y="3511570"/>
            <a:ext cx="4112420" cy="390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&lt;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보행 이벤트 검출 결과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오차율 </a:t>
            </a:r>
            <a:r>
              <a:rPr lang="en-US" altLang="ko-KR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4C203FB2-D004-4246-A87A-7980788017AB}"/>
              </a:ext>
            </a:extLst>
          </p:cNvPr>
          <p:cNvGrpSpPr/>
          <p:nvPr/>
        </p:nvGrpSpPr>
        <p:grpSpPr>
          <a:xfrm>
            <a:off x="7433873" y="725708"/>
            <a:ext cx="4548166" cy="998034"/>
            <a:chOff x="6964921" y="4335780"/>
            <a:chExt cx="4786991" cy="1086124"/>
          </a:xfrm>
        </p:grpSpPr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118E715C-5880-47DB-A483-69D2E717F8DE}"/>
                </a:ext>
              </a:extLst>
            </p:cNvPr>
            <p:cNvSpPr/>
            <p:nvPr/>
          </p:nvSpPr>
          <p:spPr>
            <a:xfrm>
              <a:off x="6979004" y="4335780"/>
              <a:ext cx="4656736" cy="685541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F785BB89-FFF5-437F-AC64-0BD097A88275}"/>
                </a:ext>
              </a:extLst>
            </p:cNvPr>
            <p:cNvGrpSpPr/>
            <p:nvPr/>
          </p:nvGrpSpPr>
          <p:grpSpPr>
            <a:xfrm>
              <a:off x="6964921" y="4481686"/>
              <a:ext cx="4786991" cy="940218"/>
              <a:chOff x="7074422" y="4394247"/>
              <a:chExt cx="4786991" cy="940218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1A5B473-A643-456D-9439-4B6C6BB3346C}"/>
                  </a:ext>
                </a:extLst>
              </p:cNvPr>
              <p:cNvSpPr txBox="1"/>
              <p:nvPr/>
            </p:nvSpPr>
            <p:spPr>
              <a:xfrm>
                <a:off x="7074422" y="4909995"/>
                <a:ext cx="4112420" cy="424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indent="0" algn="ctr" fontAlgn="base" latinLnBrk="0">
                  <a:lnSpc>
                    <a:spcPct val="16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ko-KR" sz="1400" b="1" kern="0" spc="0" dirty="0">
                    <a:solidFill>
                      <a:srgbClr val="000000"/>
                    </a:solidFill>
                    <a:effectLst/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&lt; </a:t>
                </a:r>
                <a:r>
                  <a:rPr lang="en-US" altLang="ko-KR" sz="1400" b="1" kern="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Error</a:t>
                </a:r>
                <a:r>
                  <a:rPr lang="ko-KR" altLang="en-US" sz="1400" b="1" kern="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</a:t>
                </a:r>
                <a:r>
                  <a:rPr lang="en-US" altLang="ko-KR" sz="1400" b="1" kern="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rate(%)</a:t>
                </a:r>
                <a:r>
                  <a:rPr lang="ko-KR" altLang="en-US" sz="1400" b="1" kern="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계산 수식</a:t>
                </a:r>
                <a:r>
                  <a:rPr lang="ko-KR" altLang="en-US" sz="1400" b="1" kern="0" spc="0" dirty="0">
                    <a:solidFill>
                      <a:srgbClr val="000000"/>
                    </a:solidFill>
                    <a:effectLst/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</a:t>
                </a:r>
                <a:r>
                  <a:rPr lang="en-US" altLang="ko-KR" sz="1400" b="1" kern="0" spc="0" dirty="0">
                    <a:solidFill>
                      <a:srgbClr val="000000"/>
                    </a:solidFill>
                    <a:effectLst/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&gt;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E6F1CDEF-61DD-4945-829D-368BD3358A41}"/>
                      </a:ext>
                    </a:extLst>
                  </p:cNvPr>
                  <p:cNvSpPr txBox="1"/>
                  <p:nvPr/>
                </p:nvSpPr>
                <p:spPr>
                  <a:xfrm>
                    <a:off x="7074422" y="4394247"/>
                    <a:ext cx="4786991" cy="48301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en-US" altLang="ko-KR" sz="1100" b="0" i="0" smtClean="0">
                              <a:latin typeface="Cambria Math" panose="02040503050406030204" pitchFamily="18" charset="0"/>
                            </a:rPr>
                            <m:t>Error</m:t>
                          </m:r>
                          <m:r>
                            <a:rPr lang="en-US" altLang="ko-KR" sz="11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ko-KR" sz="1100" b="0" i="0" smtClean="0">
                              <a:latin typeface="Cambria Math" panose="02040503050406030204" pitchFamily="18" charset="0"/>
                            </a:rPr>
                            <m:t>rate</m:t>
                          </m:r>
                          <m:r>
                            <a:rPr lang="en-US" altLang="ko-KR" sz="11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1100" b="0" i="0" smtClean="0">
                                  <a:latin typeface="Cambria Math" panose="02040503050406030204" pitchFamily="18" charset="0"/>
                                </a:rPr>
                                <m:t>%</m:t>
                              </m:r>
                            </m:e>
                          </m:d>
                          <m:r>
                            <a:rPr lang="en-US" altLang="ko-KR" sz="1100" b="0" i="0" smtClean="0">
                              <a:latin typeface="Cambria Math" panose="02040503050406030204" pitchFamily="18" charset="0"/>
                            </a:rPr>
                            <m:t>= </m:t>
                          </m:r>
                          <m:f>
                            <m:fPr>
                              <m:ctrlPr>
                                <a:rPr lang="en-US" altLang="ko-KR" sz="11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𝐷𝑒𝑡𝑒𝑐𝑡𝑒𝑑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𝑓𝑟𝑎𝑚𝑒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 −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𝑅𝑒𝑓𝑒𝑟𝑒𝑛𝑐𝑒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𝑓𝑟𝑎𝑚𝑒</m:t>
                              </m:r>
                            </m:num>
                            <m:den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𝑁𝑢𝑚𝑏𝑒𝑟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𝑜𝑓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𝑓𝑟𝑎𝑚𝑒𝑠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 1 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𝑔𝑎𝑖𝑡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𝑐𝑦𝑐𝑙𝑒</m:t>
                              </m:r>
                            </m:den>
                          </m:f>
                          <m:r>
                            <a:rPr lang="en-US" altLang="ko-KR" sz="11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×100 % </m:t>
                          </m:r>
                        </m:oMath>
                      </m:oMathPara>
                    </a14:m>
                    <a:endParaRPr lang="ko-KR" altLang="en-US" sz="1100" dirty="0"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</mc:Choice>
            <mc:Fallback xmlns=""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8DF336F1-1AEA-CADE-0478-04BC9BC8C72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74422" y="4394247"/>
                    <a:ext cx="4786991" cy="483014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b="-4167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245721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9F2552-1034-4C93-87F8-07212A70FAFD}"/>
              </a:ext>
            </a:extLst>
          </p:cNvPr>
          <p:cNvSpPr/>
          <p:nvPr/>
        </p:nvSpPr>
        <p:spPr>
          <a:xfrm>
            <a:off x="284977" y="325455"/>
            <a:ext cx="7367203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결과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1169944-A544-4897-B1FD-2D345E9B96FF}"/>
              </a:ext>
            </a:extLst>
          </p:cNvPr>
          <p:cNvGrpSpPr/>
          <p:nvPr/>
        </p:nvGrpSpPr>
        <p:grpSpPr>
          <a:xfrm>
            <a:off x="86671" y="995156"/>
            <a:ext cx="12018658" cy="1531320"/>
            <a:chOff x="86671" y="995156"/>
            <a:chExt cx="10505306" cy="153132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DDCBB31-909B-4FE0-9FE4-B8BF41E3F20B}"/>
                </a:ext>
              </a:extLst>
            </p:cNvPr>
            <p:cNvSpPr txBox="1"/>
            <p:nvPr/>
          </p:nvSpPr>
          <p:spPr>
            <a:xfrm>
              <a:off x="373113" y="1469712"/>
              <a:ext cx="10218864" cy="10567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7800" lvl="1" indent="-17780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대부분의 선행연구는 </a:t>
              </a:r>
              <a:r>
                <a:rPr lang="ko-KR" altLang="en-US" dirty="0" err="1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양발의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이벤트가 아닌 해당 발의 이벤트만 검출하였음</a:t>
              </a:r>
              <a:endParaRPr lang="en-US" altLang="ko-KR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7800" lvl="1" indent="-17780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ko-KR" altLang="en-US" sz="1800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평균 오차율 </a:t>
              </a:r>
              <a:r>
                <a:rPr lang="en-US" altLang="ko-KR" sz="1800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4%</a:t>
              </a:r>
              <a:r>
                <a:rPr lang="ko-KR" altLang="en-US" sz="1800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미만으로 선행 연구 대비 우수한 결과</a:t>
              </a:r>
              <a:endParaRPr lang="en-US" altLang="ko-KR" sz="18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7800" lvl="1" indent="-17780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endParaRPr lang="en-US" altLang="ko-KR" sz="18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653CA9-32F3-4CAE-A554-35CE278E9D85}"/>
                </a:ext>
              </a:extLst>
            </p:cNvPr>
            <p:cNvSpPr txBox="1"/>
            <p:nvPr/>
          </p:nvSpPr>
          <p:spPr>
            <a:xfrm>
              <a:off x="302671" y="995156"/>
              <a:ext cx="28684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보행 이벤트 예측 결과</a:t>
              </a: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A52ED29E-0462-4952-BD3B-580867339D11}"/>
                </a:ext>
              </a:extLst>
            </p:cNvPr>
            <p:cNvSpPr/>
            <p:nvPr/>
          </p:nvSpPr>
          <p:spPr>
            <a:xfrm>
              <a:off x="86671" y="1117988"/>
              <a:ext cx="216000" cy="216000"/>
            </a:xfrm>
            <a:prstGeom prst="ellipse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7CE04B09-8584-405A-82CF-B4FB95237F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634896"/>
              </p:ext>
            </p:extLst>
          </p:nvPr>
        </p:nvGraphicFramePr>
        <p:xfrm>
          <a:off x="1642200" y="2503725"/>
          <a:ext cx="8907601" cy="304045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24180">
                  <a:extLst>
                    <a:ext uri="{9D8B030D-6E8A-4147-A177-3AD203B41FA5}">
                      <a16:colId xmlns:a16="http://schemas.microsoft.com/office/drawing/2014/main" val="3401456689"/>
                    </a:ext>
                  </a:extLst>
                </a:gridCol>
                <a:gridCol w="1300818">
                  <a:extLst>
                    <a:ext uri="{9D8B030D-6E8A-4147-A177-3AD203B41FA5}">
                      <a16:colId xmlns:a16="http://schemas.microsoft.com/office/drawing/2014/main" val="1958530585"/>
                    </a:ext>
                  </a:extLst>
                </a:gridCol>
                <a:gridCol w="834837">
                  <a:extLst>
                    <a:ext uri="{9D8B030D-6E8A-4147-A177-3AD203B41FA5}">
                      <a16:colId xmlns:a16="http://schemas.microsoft.com/office/drawing/2014/main" val="570140784"/>
                    </a:ext>
                  </a:extLst>
                </a:gridCol>
                <a:gridCol w="834837">
                  <a:extLst>
                    <a:ext uri="{9D8B030D-6E8A-4147-A177-3AD203B41FA5}">
                      <a16:colId xmlns:a16="http://schemas.microsoft.com/office/drawing/2014/main" val="3882900507"/>
                    </a:ext>
                  </a:extLst>
                </a:gridCol>
                <a:gridCol w="767985">
                  <a:extLst>
                    <a:ext uri="{9D8B030D-6E8A-4147-A177-3AD203B41FA5}">
                      <a16:colId xmlns:a16="http://schemas.microsoft.com/office/drawing/2014/main" val="501823560"/>
                    </a:ext>
                  </a:extLst>
                </a:gridCol>
                <a:gridCol w="905618">
                  <a:extLst>
                    <a:ext uri="{9D8B030D-6E8A-4147-A177-3AD203B41FA5}">
                      <a16:colId xmlns:a16="http://schemas.microsoft.com/office/drawing/2014/main" val="2493569444"/>
                    </a:ext>
                  </a:extLst>
                </a:gridCol>
                <a:gridCol w="767985">
                  <a:extLst>
                    <a:ext uri="{9D8B030D-6E8A-4147-A177-3AD203B41FA5}">
                      <a16:colId xmlns:a16="http://schemas.microsoft.com/office/drawing/2014/main" val="4179789153"/>
                    </a:ext>
                  </a:extLst>
                </a:gridCol>
                <a:gridCol w="1018540">
                  <a:extLst>
                    <a:ext uri="{9D8B030D-6E8A-4147-A177-3AD203B41FA5}">
                      <a16:colId xmlns:a16="http://schemas.microsoft.com/office/drawing/2014/main" val="363869459"/>
                    </a:ext>
                  </a:extLst>
                </a:gridCol>
                <a:gridCol w="1047183">
                  <a:extLst>
                    <a:ext uri="{9D8B030D-6E8A-4147-A177-3AD203B41FA5}">
                      <a16:colId xmlns:a16="http://schemas.microsoft.com/office/drawing/2014/main" val="1664878489"/>
                    </a:ext>
                  </a:extLst>
                </a:gridCol>
                <a:gridCol w="905618">
                  <a:extLst>
                    <a:ext uri="{9D8B030D-6E8A-4147-A177-3AD203B41FA5}">
                      <a16:colId xmlns:a16="http://schemas.microsoft.com/office/drawing/2014/main" val="3755073260"/>
                    </a:ext>
                  </a:extLst>
                </a:gridCol>
              </a:tblGrid>
              <a:tr h="227047">
                <a:tc rowSpan="2" gridSpan="2"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-3175"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[9]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[31]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[11]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[12]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[13]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Previous [14]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This study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011198"/>
                  </a:ext>
                </a:extLst>
              </a:tr>
              <a:tr h="18206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75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Threshold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Teacher</a:t>
                      </a:r>
                      <a:endParaRPr lang="ko-KR" altLang="en-US" sz="2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399481"/>
                  </a:ext>
                </a:extLst>
              </a:tr>
              <a:tr h="227047"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Sensor position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175"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Trunk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Shank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Shank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Shank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Thigh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Thigh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Pocket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1198872"/>
                  </a:ext>
                </a:extLst>
              </a:tr>
              <a:tr h="227047"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Sampling rate (Hz)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175"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128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60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7273415"/>
                  </a:ext>
                </a:extLst>
              </a:tr>
              <a:tr h="227047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2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IC</a:t>
                      </a:r>
                      <a:endParaRPr lang="ko-KR" sz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Error rate (%)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3175"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2.0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-1.7 ± 0.6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-0.1 ± 0.6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-0.3 ± 3.7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324403"/>
                  </a:ext>
                </a:extLst>
              </a:tr>
              <a:tr h="2270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Error time (</a:t>
                      </a:r>
                      <a:r>
                        <a:rPr lang="en-US" sz="110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ms</a:t>
                      </a: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3175"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 ± 24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-11 ± 57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 ± 18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39 ± 28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 ± 8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-8.3 ± 67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008741"/>
                  </a:ext>
                </a:extLst>
              </a:tr>
              <a:tr h="227047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2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TO</a:t>
                      </a:r>
                      <a:endParaRPr lang="ko-KR" sz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Error rate (%)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3175"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3.0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-1.8 ± 0.6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-0.2 ± 1.9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0.3 ± 4.3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-0.2 ± 4.3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511744209"/>
                  </a:ext>
                </a:extLst>
              </a:tr>
              <a:tr h="2270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Error time (</a:t>
                      </a:r>
                      <a:r>
                        <a:rPr lang="en-US" sz="110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ms</a:t>
                      </a: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3175"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-29 ± 26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 ± 31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-8 ± 35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28 ± 28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-3 ± 24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9.9 ± 70.7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-0.4 ± 5.4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280578356"/>
                  </a:ext>
                </a:extLst>
              </a:tr>
              <a:tr h="24181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2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OIC</a:t>
                      </a:r>
                      <a:endParaRPr lang="ko-KR" sz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Error rate (%)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3175"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1.0 ± 1.3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0.4 ± 4.5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0.2 ± 2.7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106629155"/>
                  </a:ext>
                </a:extLst>
              </a:tr>
              <a:tr h="24181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2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OTO</a:t>
                      </a:r>
                      <a:endParaRPr lang="ko-KR" sz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Error rate (%)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3175"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1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-1.1 ± 2.9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-0.1 ± 4.4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60000"/>
                        </a:lnSpc>
                      </a:pPr>
                      <a:r>
                        <a:rPr lang="en-US" sz="1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0.7 ± 3.0</a:t>
                      </a:r>
                      <a:endParaRPr lang="ko-KR" sz="11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굴림" panose="020B0600000101010101" pitchFamily="50" charset="-127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242878806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EC768118-88C9-408F-81D5-734CED36E214}"/>
              </a:ext>
            </a:extLst>
          </p:cNvPr>
          <p:cNvSpPr txBox="1"/>
          <p:nvPr/>
        </p:nvSpPr>
        <p:spPr>
          <a:xfrm>
            <a:off x="86671" y="5677332"/>
            <a:ext cx="121106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indent="-174625"/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[9] </a:t>
            </a:r>
            <a:r>
              <a:rPr lang="en-US" altLang="ko-KR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McCamley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J.; </a:t>
            </a:r>
            <a:r>
              <a:rPr lang="en-US" altLang="ko-KR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Donati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M.; </a:t>
            </a:r>
            <a:r>
              <a:rPr lang="en-US" altLang="ko-KR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Grimpampi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E.; Mazza, C. An enhanced estimate of initial contact and final contact instants of time using lower trunk inertial sensor data. Gait Posture 2012, 36, 316–318.</a:t>
            </a:r>
          </a:p>
          <a:p>
            <a:pPr marL="266700" indent="-266700"/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[31] </a:t>
            </a:r>
            <a:r>
              <a:rPr lang="en-US" altLang="ko-KR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Romijnders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R.; Warmerdam, E.; Hansen, C.; </a:t>
            </a:r>
            <a:r>
              <a:rPr lang="en-US" altLang="ko-KR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Welzel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J.; Schmidt, G.; </a:t>
            </a:r>
            <a:r>
              <a:rPr lang="en-US" altLang="ko-KR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Maetzler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W. Validation of IMU-based gait event detection during curved walking and turning in older adults and Parkinson’s Disease patients. J. </a:t>
            </a:r>
            <a:r>
              <a:rPr lang="en-US" altLang="ko-KR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Neuroeng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Re-</a:t>
            </a:r>
            <a:r>
              <a:rPr lang="en-US" altLang="ko-KR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habil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2021, 18, 1–10. </a:t>
            </a:r>
          </a:p>
          <a:p>
            <a:pPr marL="266700" indent="-266700"/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[11] Maqbool, H.F.; </a:t>
            </a:r>
            <a:r>
              <a:rPr lang="en-US" altLang="ko-KR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Husman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M.A.B.; </a:t>
            </a:r>
            <a:r>
              <a:rPr lang="en-US" altLang="ko-KR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Awad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M.I.; </a:t>
            </a:r>
            <a:r>
              <a:rPr lang="en-US" altLang="ko-KR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Abouhossein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A.; Iqbal, N.; </a:t>
            </a:r>
            <a:r>
              <a:rPr lang="en-US" altLang="ko-KR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Dehghani-Sanij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A.A. A real-time gait event de-</a:t>
            </a:r>
            <a:r>
              <a:rPr lang="en-US" altLang="ko-KR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tection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for lower limb prosthesis control and evaluation. IEEE Trans. Neural Syst. </a:t>
            </a:r>
            <a:r>
              <a:rPr lang="en-US" altLang="ko-KR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Rehabil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Eng. 2017, 25, 1500–1509. </a:t>
            </a:r>
          </a:p>
          <a:p>
            <a:pPr marL="266700" indent="-266700"/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[12] Ledoux, E. Inertial Sensing for Gait Event Detection and Transfemoral Prosthesis Control Strategy. IEEE Trans. Biomed. Eng. 2018. </a:t>
            </a:r>
          </a:p>
          <a:p>
            <a:pPr marL="266700" indent="-266700"/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[13] Gurchiek, R.D.; </a:t>
            </a:r>
            <a:r>
              <a:rPr lang="en-US" altLang="ko-KR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Garabed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C.P.; McGinnis, R.S. Gait event detection using a thigh-worn accelerometer. Gait Pos-</a:t>
            </a:r>
            <a:r>
              <a:rPr lang="en-US" altLang="ko-KR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ture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2020, 80, 214–216.</a:t>
            </a:r>
          </a:p>
          <a:p>
            <a:pPr marL="266700" indent="-266700"/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[14] Yang, S.; Koo, B.; Lee, S.; Jang, D.-J.; Shin, H.; Choi, H.-J.; Kim, Y. Determination of Gait Events and Temporal Gait Pa-</a:t>
            </a:r>
            <a:r>
              <a:rPr lang="en-US" altLang="ko-KR" sz="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rameters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for Persons with a Knee–Ankle–Foot Orthosis. Sensors 2024, 24, 964.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58ECBC-A554-4650-85F2-BF5D1AE48EFE}"/>
              </a:ext>
            </a:extLst>
          </p:cNvPr>
          <p:cNvSpPr txBox="1"/>
          <p:nvPr/>
        </p:nvSpPr>
        <p:spPr>
          <a:xfrm>
            <a:off x="4039790" y="2126570"/>
            <a:ext cx="4112420" cy="390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&lt; </a:t>
            </a:r>
            <a:r>
              <a:rPr lang="ko-KR" altLang="en-US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선행연구 대비 결과 비교 </a:t>
            </a:r>
            <a:r>
              <a:rPr lang="en-US" altLang="ko-KR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4832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ea typeface="한컴 말랑말랑 Regular" panose="020F0303000000000000" pitchFamily="50" charset="-127"/>
              </a:endParaRPr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9F2552-1034-4C93-87F8-07212A70FAFD}"/>
              </a:ext>
            </a:extLst>
          </p:cNvPr>
          <p:cNvSpPr/>
          <p:nvPr/>
        </p:nvSpPr>
        <p:spPr>
          <a:xfrm>
            <a:off x="284977" y="325455"/>
            <a:ext cx="7367203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결과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1169944-A544-4897-B1FD-2D345E9B96FF}"/>
              </a:ext>
            </a:extLst>
          </p:cNvPr>
          <p:cNvGrpSpPr/>
          <p:nvPr/>
        </p:nvGrpSpPr>
        <p:grpSpPr>
          <a:xfrm>
            <a:off x="86671" y="995156"/>
            <a:ext cx="12018658" cy="866523"/>
            <a:chOff x="86671" y="995156"/>
            <a:chExt cx="10505306" cy="86652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DDCBB31-909B-4FE0-9FE4-B8BF41E3F20B}"/>
                </a:ext>
              </a:extLst>
            </p:cNvPr>
            <p:cNvSpPr txBox="1"/>
            <p:nvPr/>
          </p:nvSpPr>
          <p:spPr>
            <a:xfrm>
              <a:off x="373113" y="1469712"/>
              <a:ext cx="10218864" cy="391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7800" lvl="1" indent="-17780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어플리케이션 결과 확인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– Gait Param</a:t>
              </a:r>
              <a:endParaRPr lang="en-US" altLang="ko-KR" sz="18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653CA9-32F3-4CAE-A554-35CE278E9D85}"/>
                </a:ext>
              </a:extLst>
            </p:cNvPr>
            <p:cNvSpPr txBox="1"/>
            <p:nvPr/>
          </p:nvSpPr>
          <p:spPr>
            <a:xfrm>
              <a:off x="302671" y="995156"/>
              <a:ext cx="36755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보행인자 연산 어플리케이션</a:t>
              </a: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A52ED29E-0462-4952-BD3B-580867339D11}"/>
                </a:ext>
              </a:extLst>
            </p:cNvPr>
            <p:cNvSpPr/>
            <p:nvPr/>
          </p:nvSpPr>
          <p:spPr>
            <a:xfrm>
              <a:off x="86671" y="1117988"/>
              <a:ext cx="216000" cy="216000"/>
            </a:xfrm>
            <a:prstGeom prst="ellipse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6AD7E84-ECEF-4731-BDD4-891289E19C96}"/>
              </a:ext>
            </a:extLst>
          </p:cNvPr>
          <p:cNvSpPr txBox="1"/>
          <p:nvPr/>
        </p:nvSpPr>
        <p:spPr>
          <a:xfrm>
            <a:off x="4039790" y="6052529"/>
            <a:ext cx="4112420" cy="390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 latinLnBrk="0">
              <a:lnSpc>
                <a:spcPct val="160000"/>
              </a:lnSpc>
            </a:pPr>
            <a:r>
              <a:rPr lang="en-US" altLang="ko-KR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&lt; </a:t>
            </a:r>
            <a:r>
              <a:rPr lang="ko-KR" altLang="en-US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어플리케이션</a:t>
            </a:r>
            <a:r>
              <a:rPr lang="en-US" altLang="ko-KR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Gait Param</a:t>
            </a:r>
            <a:r>
              <a:rPr lang="ko-KR" altLang="en-US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</p:txBody>
      </p:sp>
      <p:pic>
        <p:nvPicPr>
          <p:cNvPr id="15" name="시퀀스 최종">
            <a:hlinkClick r:id="" action="ppaction://media"/>
            <a:extLst>
              <a:ext uri="{FF2B5EF4-FFF2-40B4-BE49-F238E27FC236}">
                <a16:creationId xmlns:a16="http://schemas.microsoft.com/office/drawing/2014/main" id="{67D81CB1-916A-4F36-9D38-3210069F4C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84826" y="2050187"/>
            <a:ext cx="7222348" cy="406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14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0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9F2552-1034-4C93-87F8-07212A70FAFD}"/>
              </a:ext>
            </a:extLst>
          </p:cNvPr>
          <p:cNvSpPr/>
          <p:nvPr/>
        </p:nvSpPr>
        <p:spPr>
          <a:xfrm>
            <a:off x="284977" y="325455"/>
            <a:ext cx="7367203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논의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DCBB31-909B-4FE0-9FE4-B8BF41E3F20B}"/>
              </a:ext>
            </a:extLst>
          </p:cNvPr>
          <p:cNvSpPr txBox="1"/>
          <p:nvPr/>
        </p:nvSpPr>
        <p:spPr>
          <a:xfrm>
            <a:off x="414377" y="1469712"/>
            <a:ext cx="11690952" cy="4857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lnSpc>
                <a:spcPct val="120000"/>
              </a:lnSpc>
              <a:buAutoNum type="arabicPeriod"/>
            </a:pPr>
            <a:r>
              <a:rPr lang="ko-KR" altLang="en-US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환자가 아닌 정상 보행을 대상으로는 매우 정확한 결과를 보임 </a:t>
            </a:r>
            <a:br>
              <a:rPr lang="en-US" altLang="ko-KR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환자의 경우 더 많은 데이터와 다양한 환자군이 필요</a:t>
            </a:r>
            <a:r>
              <a:rPr lang="en-US" altLang="ko-KR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342900" lvl="1" indent="-342900">
              <a:lnSpc>
                <a:spcPct val="120000"/>
              </a:lnSpc>
              <a:buAutoNum type="arabicPeriod"/>
            </a:pPr>
            <a:endParaRPr lang="en-US" altLang="ko-KR" sz="2000" dirty="0">
              <a:solidFill>
                <a:srgbClr val="333F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lvl="1" indent="-342900">
              <a:lnSpc>
                <a:spcPct val="120000"/>
              </a:lnSpc>
              <a:buAutoNum type="arabicPeriod"/>
            </a:pPr>
            <a:r>
              <a:rPr lang="ko-KR" altLang="en-US" sz="2000" dirty="0" err="1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머신러닝의</a:t>
            </a:r>
            <a:r>
              <a:rPr lang="ko-KR" altLang="en-US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경우 경량화를 목적으로 </a:t>
            </a:r>
            <a:r>
              <a:rPr lang="en-US" altLang="ko-KR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KD</a:t>
            </a:r>
            <a:r>
              <a:rPr lang="ko-KR" altLang="en-US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모델을 선택하였으나</a:t>
            </a:r>
            <a:r>
              <a:rPr lang="en-US" altLang="ko-KR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서버를 통한 연산으로 장점이 희미해짐</a:t>
            </a:r>
            <a:r>
              <a:rPr lang="en-US" altLang="ko-KR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br>
              <a:rPr lang="en-US" altLang="ko-KR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또한 </a:t>
            </a:r>
            <a:r>
              <a:rPr lang="en-US" altLang="ko-KR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CNN layer</a:t>
            </a:r>
            <a:r>
              <a:rPr lang="ko-KR" altLang="en-US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 인하여 </a:t>
            </a:r>
            <a:r>
              <a:rPr lang="en-US" altLang="ko-KR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MCU</a:t>
            </a:r>
            <a:r>
              <a:rPr lang="ko-KR" altLang="en-US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</a:t>
            </a:r>
            <a:r>
              <a:rPr lang="ko-KR" altLang="en-US" sz="2000" dirty="0" err="1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임베딩하기</a:t>
            </a:r>
            <a:r>
              <a:rPr lang="ko-KR" altLang="en-US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위해서는 개선이 필요함</a:t>
            </a:r>
            <a:endParaRPr lang="en-US" altLang="ko-KR" sz="2000" dirty="0">
              <a:solidFill>
                <a:srgbClr val="333F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lvl="1" indent="-342900">
              <a:lnSpc>
                <a:spcPct val="120000"/>
              </a:lnSpc>
              <a:buAutoNum type="arabicPeriod"/>
            </a:pPr>
            <a:endParaRPr lang="en-US" altLang="ko-KR" sz="2000" dirty="0">
              <a:solidFill>
                <a:srgbClr val="333F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lvl="1" indent="-342900">
              <a:lnSpc>
                <a:spcPct val="120000"/>
              </a:lnSpc>
              <a:buAutoNum type="arabicPeriod"/>
            </a:pPr>
            <a:r>
              <a:rPr lang="ko-KR" altLang="en-US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주머니 위치의 센서를 가정하여 알고리즘을 개발 </a:t>
            </a:r>
            <a:r>
              <a:rPr lang="en-US" altLang="ko-KR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&amp; </a:t>
            </a:r>
            <a:r>
              <a:rPr lang="ko-KR" altLang="en-US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검증하였기 때문에 </a:t>
            </a:r>
            <a:br>
              <a:rPr lang="en-US" altLang="ko-KR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T7 </a:t>
            </a:r>
            <a:r>
              <a:rPr lang="ko-KR" altLang="en-US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 중심점에 가까운 위치와 다른 결과가 나타날 수 있음</a:t>
            </a:r>
            <a:endParaRPr lang="en-US" altLang="ko-KR" sz="2000" dirty="0">
              <a:solidFill>
                <a:srgbClr val="333F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lvl="1" indent="-342900">
              <a:lnSpc>
                <a:spcPct val="120000"/>
              </a:lnSpc>
              <a:buAutoNum type="arabicPeriod"/>
            </a:pPr>
            <a:endParaRPr lang="en-US" altLang="ko-KR" sz="2000" dirty="0">
              <a:solidFill>
                <a:srgbClr val="333F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lvl="1" indent="-342900">
              <a:lnSpc>
                <a:spcPct val="120000"/>
              </a:lnSpc>
              <a:buAutoNum type="arabicPeriod"/>
            </a:pPr>
            <a:r>
              <a:rPr lang="ko-KR" altLang="en-US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여러 걸음을 걷고 난 뒤에 모든 데이터를 한번에 처리하는 알고리즘으로 </a:t>
            </a:r>
            <a:br>
              <a:rPr lang="en-US" altLang="ko-KR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20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실시간으로 확인할 수는 없는 알고리즘</a:t>
            </a:r>
            <a:endParaRPr lang="en-US" altLang="ko-KR" sz="2000" dirty="0">
              <a:solidFill>
                <a:srgbClr val="333F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7800" lvl="1" indent="-1778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solidFill>
                <a:srgbClr val="333F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993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F5CCA8F9-F965-4D44-DB79-AD2FBA87B6DD}"/>
              </a:ext>
            </a:extLst>
          </p:cNvPr>
          <p:cNvGrpSpPr/>
          <p:nvPr/>
        </p:nvGrpSpPr>
        <p:grpSpPr>
          <a:xfrm>
            <a:off x="-1673504" y="-138497"/>
            <a:ext cx="17610335" cy="3233063"/>
            <a:chOff x="-1673504" y="-138497"/>
            <a:chExt cx="17610335" cy="3233063"/>
          </a:xfrm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4D25B49C-7E3E-3819-FA2C-3418999C1788}"/>
                </a:ext>
              </a:extLst>
            </p:cNvPr>
            <p:cNvSpPr/>
            <p:nvPr/>
          </p:nvSpPr>
          <p:spPr>
            <a:xfrm rot="10800000" flipH="1">
              <a:off x="-1673504" y="6241"/>
              <a:ext cx="16829785" cy="3088325"/>
            </a:xfrm>
            <a:custGeom>
              <a:avLst/>
              <a:gdLst>
                <a:gd name="connsiteX0" fmla="*/ 16770520 w 16770519"/>
                <a:gd name="connsiteY0" fmla="*/ 1626229 h 2668100"/>
                <a:gd name="connsiteX1" fmla="*/ 7624996 w 16770519"/>
                <a:gd name="connsiteY1" fmla="*/ 956142 h 2668100"/>
                <a:gd name="connsiteX2" fmla="*/ 0 w 16770519"/>
                <a:gd name="connsiteY2" fmla="*/ 1291134 h 2668100"/>
                <a:gd name="connsiteX3" fmla="*/ 0 w 16770519"/>
                <a:gd name="connsiteY3" fmla="*/ 2668100 h 2668100"/>
                <a:gd name="connsiteX4" fmla="*/ 16770520 w 16770519"/>
                <a:gd name="connsiteY4" fmla="*/ 2668100 h 2668100"/>
                <a:gd name="connsiteX5" fmla="*/ 16770520 w 16770519"/>
                <a:gd name="connsiteY5" fmla="*/ 1626177 h 266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70519" h="2668100">
                  <a:moveTo>
                    <a:pt x="16770520" y="1626229"/>
                  </a:moveTo>
                  <a:cubicBezTo>
                    <a:pt x="16770520" y="1626229"/>
                    <a:pt x="12414589" y="2770631"/>
                    <a:pt x="7624996" y="956142"/>
                  </a:cubicBezTo>
                  <a:cubicBezTo>
                    <a:pt x="2835404" y="-858398"/>
                    <a:pt x="1103241" y="288570"/>
                    <a:pt x="0" y="1291134"/>
                  </a:cubicBezTo>
                  <a:lnTo>
                    <a:pt x="0" y="2668100"/>
                  </a:lnTo>
                  <a:lnTo>
                    <a:pt x="16770520" y="2668100"/>
                  </a:lnTo>
                  <a:cubicBezTo>
                    <a:pt x="16770520" y="2668100"/>
                    <a:pt x="16770520" y="1626177"/>
                    <a:pt x="16770520" y="162617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11000"/>
              </a:schemeClr>
            </a:solidFill>
            <a:ln w="4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ea typeface="한컴 말랑말랑 Regular" panose="020F0303000000000000" pitchFamily="50" charset="-127"/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405A9A1C-B0C3-C94B-A920-C092D9F87AD6}"/>
                </a:ext>
              </a:extLst>
            </p:cNvPr>
            <p:cNvSpPr/>
            <p:nvPr/>
          </p:nvSpPr>
          <p:spPr>
            <a:xfrm rot="10800000" flipH="1">
              <a:off x="-892954" y="-138497"/>
              <a:ext cx="16829785" cy="2668100"/>
            </a:xfrm>
            <a:custGeom>
              <a:avLst/>
              <a:gdLst>
                <a:gd name="connsiteX0" fmla="*/ 16770520 w 16770519"/>
                <a:gd name="connsiteY0" fmla="*/ 1626229 h 2668100"/>
                <a:gd name="connsiteX1" fmla="*/ 7624996 w 16770519"/>
                <a:gd name="connsiteY1" fmla="*/ 956142 h 2668100"/>
                <a:gd name="connsiteX2" fmla="*/ 0 w 16770519"/>
                <a:gd name="connsiteY2" fmla="*/ 1291134 h 2668100"/>
                <a:gd name="connsiteX3" fmla="*/ 0 w 16770519"/>
                <a:gd name="connsiteY3" fmla="*/ 2668100 h 2668100"/>
                <a:gd name="connsiteX4" fmla="*/ 16770520 w 16770519"/>
                <a:gd name="connsiteY4" fmla="*/ 2668100 h 2668100"/>
                <a:gd name="connsiteX5" fmla="*/ 16770520 w 16770519"/>
                <a:gd name="connsiteY5" fmla="*/ 1626177 h 266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70519" h="2668100">
                  <a:moveTo>
                    <a:pt x="16770520" y="1626229"/>
                  </a:moveTo>
                  <a:cubicBezTo>
                    <a:pt x="16770520" y="1626229"/>
                    <a:pt x="12414589" y="2770631"/>
                    <a:pt x="7624996" y="956142"/>
                  </a:cubicBezTo>
                  <a:cubicBezTo>
                    <a:pt x="2835404" y="-858398"/>
                    <a:pt x="1103241" y="288570"/>
                    <a:pt x="0" y="1291134"/>
                  </a:cubicBezTo>
                  <a:lnTo>
                    <a:pt x="0" y="2668100"/>
                  </a:lnTo>
                  <a:lnTo>
                    <a:pt x="16770520" y="2668100"/>
                  </a:lnTo>
                  <a:cubicBezTo>
                    <a:pt x="16770520" y="2668100"/>
                    <a:pt x="16770520" y="1626177"/>
                    <a:pt x="16770520" y="162617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11000"/>
              </a:schemeClr>
            </a:solidFill>
            <a:ln w="4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ea typeface="한컴 말랑말랑 Regular" panose="020F0303000000000000" pitchFamily="50" charset="-127"/>
              </a:endParaRPr>
            </a:p>
          </p:txBody>
        </p:sp>
      </p:grpSp>
      <p:pic>
        <p:nvPicPr>
          <p:cNvPr id="21" name="그림 20" descr="실내, 헬멧, 머리장식이(가) 표시된 사진&#10;&#10;자동 생성된 설명">
            <a:extLst>
              <a:ext uri="{FF2B5EF4-FFF2-40B4-BE49-F238E27FC236}">
                <a16:creationId xmlns:a16="http://schemas.microsoft.com/office/drawing/2014/main" id="{83991655-C540-732D-42F4-A680EBDB26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810381"/>
            <a:ext cx="12190476" cy="6047619"/>
          </a:xfrm>
          <a:prstGeom prst="rect">
            <a:avLst/>
          </a:prstGeom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237AA093-2F56-6351-FBCF-A2956786D0F2}"/>
              </a:ext>
            </a:extLst>
          </p:cNvPr>
          <p:cNvSpPr txBox="1"/>
          <p:nvPr/>
        </p:nvSpPr>
        <p:spPr>
          <a:xfrm>
            <a:off x="2579012" y="2471354"/>
            <a:ext cx="7033978" cy="10464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Pretendard Medium" panose="02000503000000020004" pitchFamily="2" charset="-127"/>
                <a:ea typeface="Pretendard Medium" panose="02000503000000020004" pitchFamily="2" charset="-127"/>
                <a:cs typeface="Pretendard Medium" panose="02000503000000020004" pitchFamily="2" charset="-127"/>
              </a:rPr>
              <a:t>우리 가족의 </a:t>
            </a:r>
            <a:r>
              <a:rPr lang="ko-KR" altLang="en-US" sz="3400" b="1" dirty="0">
                <a:solidFill>
                  <a:srgbClr val="2874E9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안전</a:t>
            </a:r>
            <a:r>
              <a:rPr lang="ko-KR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Pretendard Medium" panose="02000503000000020004" pitchFamily="2" charset="-127"/>
                <a:ea typeface="Pretendard Medium" panose="02000503000000020004" pitchFamily="2" charset="-127"/>
                <a:cs typeface="Pretendard Medium" panose="02000503000000020004" pitchFamily="2" charset="-127"/>
              </a:rPr>
              <a:t>을</a:t>
            </a: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</a:t>
            </a:r>
            <a:r>
              <a:rPr lang="ko-KR" altLang="en-US" sz="3400" b="1" dirty="0">
                <a:solidFill>
                  <a:srgbClr val="2874E9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책임</a:t>
            </a:r>
            <a:r>
              <a:rPr lang="ko-KR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Pretendard Medium" panose="02000503000000020004" pitchFamily="2" charset="-127"/>
                <a:ea typeface="Pretendard Medium" panose="02000503000000020004" pitchFamily="2" charset="-127"/>
                <a:cs typeface="Pretendard Medium" panose="02000503000000020004" pitchFamily="2" charset="-127"/>
              </a:rPr>
              <a:t>지는</a:t>
            </a:r>
            <a:r>
              <a:rPr lang="ko-KR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</a:t>
            </a:r>
            <a:endParaRPr lang="en-US" altLang="ko-KR" sz="3200" dirty="0">
              <a:solidFill>
                <a:schemeClr val="tx1">
                  <a:lumMod val="85000"/>
                  <a:lumOff val="15000"/>
                </a:schemeClr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pPr algn="ctr"/>
            <a:r>
              <a:rPr lang="en-US" altLang="ko-KR" sz="3400" b="1" dirty="0">
                <a:solidFill>
                  <a:srgbClr val="2874E9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Global Social Impact </a:t>
            </a:r>
            <a:r>
              <a:rPr lang="ko-KR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Pretendard Medium" panose="02000503000000020004" pitchFamily="2" charset="-127"/>
                <a:ea typeface="Pretendard Medium" panose="02000503000000020004" pitchFamily="2" charset="-127"/>
                <a:cs typeface="Pretendard Medium" panose="02000503000000020004" pitchFamily="2" charset="-127"/>
              </a:rPr>
              <a:t>기업이 되겠습니다</a:t>
            </a:r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Pretendard Medium" panose="02000503000000020004" pitchFamily="2" charset="-127"/>
                <a:ea typeface="Pretendard Medium" panose="02000503000000020004" pitchFamily="2" charset="-127"/>
                <a:cs typeface="Pretendard Medium" panose="02000503000000020004" pitchFamily="2" charset="-127"/>
              </a:rPr>
              <a:t>.</a:t>
            </a:r>
            <a:endParaRPr lang="en-US" altLang="ko-KR" sz="3200" dirty="0">
              <a:solidFill>
                <a:schemeClr val="tx1">
                  <a:lumMod val="85000"/>
                  <a:lumOff val="15000"/>
                </a:schemeClr>
              </a:solidFill>
              <a:latin typeface="Pretendard Medium" panose="02000503000000020004" pitchFamily="2" charset="-127"/>
              <a:ea typeface="Pretendard Medium" panose="02000503000000020004" pitchFamily="2" charset="-127"/>
              <a:cs typeface="Pretendard Medium" panose="02000503000000020004" pitchFamily="2" charset="-127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70D5365-B645-FC32-46D7-673F1D96FD48}"/>
              </a:ext>
            </a:extLst>
          </p:cNvPr>
          <p:cNvGrpSpPr/>
          <p:nvPr/>
        </p:nvGrpSpPr>
        <p:grpSpPr>
          <a:xfrm>
            <a:off x="5770683" y="2275000"/>
            <a:ext cx="1602746" cy="92356"/>
            <a:chOff x="3171862" y="2989654"/>
            <a:chExt cx="1602746" cy="92356"/>
          </a:xfrm>
          <a:solidFill>
            <a:srgbClr val="2874E9"/>
          </a:solidFill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2360DC5C-335E-CD39-E4CB-963729E36E2C}"/>
                </a:ext>
              </a:extLst>
            </p:cNvPr>
            <p:cNvSpPr/>
            <p:nvPr/>
          </p:nvSpPr>
          <p:spPr>
            <a:xfrm>
              <a:off x="3171862" y="2989654"/>
              <a:ext cx="92356" cy="923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7D895BA3-C8E0-B1C6-ADD4-C79D6847B79A}"/>
                </a:ext>
              </a:extLst>
            </p:cNvPr>
            <p:cNvSpPr/>
            <p:nvPr/>
          </p:nvSpPr>
          <p:spPr>
            <a:xfrm>
              <a:off x="3532542" y="2989654"/>
              <a:ext cx="92356" cy="923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119DA4FC-B710-39C1-E42C-36B97A0B546B}"/>
                </a:ext>
              </a:extLst>
            </p:cNvPr>
            <p:cNvSpPr/>
            <p:nvPr/>
          </p:nvSpPr>
          <p:spPr>
            <a:xfrm>
              <a:off x="4317402" y="2989654"/>
              <a:ext cx="92356" cy="923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35603D05-8453-73D0-6406-B00B9B6AA771}"/>
                </a:ext>
              </a:extLst>
            </p:cNvPr>
            <p:cNvSpPr/>
            <p:nvPr/>
          </p:nvSpPr>
          <p:spPr>
            <a:xfrm>
              <a:off x="4682252" y="2989654"/>
              <a:ext cx="92356" cy="923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</p:grpSp>
      <p:pic>
        <p:nvPicPr>
          <p:cNvPr id="12" name="그림 11">
            <a:extLst>
              <a:ext uri="{FF2B5EF4-FFF2-40B4-BE49-F238E27FC236}">
                <a16:creationId xmlns:a16="http://schemas.microsoft.com/office/drawing/2014/main" id="{92041DB7-78D3-4577-843B-2EB1122427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841" y="4178016"/>
            <a:ext cx="2072790" cy="1253637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57F21497-5F37-E747-B382-0193A2C40F5D}"/>
              </a:ext>
            </a:extLst>
          </p:cNvPr>
          <p:cNvSpPr/>
          <p:nvPr/>
        </p:nvSpPr>
        <p:spPr>
          <a:xfrm>
            <a:off x="8993694" y="6445899"/>
            <a:ext cx="2292935" cy="138499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900" b="1" dirty="0"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as of 2025.4.7  I  </a:t>
            </a:r>
            <a:r>
              <a:rPr lang="ko-KR" altLang="en-US" sz="900" b="1" dirty="0"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세이프웨어</a:t>
            </a:r>
            <a:r>
              <a:rPr lang="en-US" altLang="ko-KR" sz="900" b="1" dirty="0"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900" b="1" dirty="0"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주</a:t>
            </a:r>
            <a:r>
              <a:rPr lang="en-US" altLang="ko-KR" sz="900" b="1" dirty="0"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)</a:t>
            </a:r>
            <a:r>
              <a:rPr lang="ko-KR" altLang="en-US" sz="900" b="1" dirty="0"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    </a:t>
            </a:r>
            <a:r>
              <a:rPr lang="en-US" altLang="ko-KR" sz="900" b="1" dirty="0"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I </a:t>
            </a:r>
            <a:r>
              <a:rPr lang="ko-KR" altLang="en-US" sz="900" b="1" dirty="0"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  </a:t>
            </a:r>
            <a:r>
              <a:rPr lang="en-US" altLang="ko-KR" sz="900" b="1" dirty="0"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SW</a:t>
            </a:r>
            <a:r>
              <a:rPr lang="ko-KR" altLang="en-US" sz="900" b="1" dirty="0">
                <a:latin typeface="맑은 고딕" panose="020B0503020000020004" pitchFamily="50" charset="-127"/>
                <a:ea typeface="맑은 고딕" panose="020B0503020000020004" pitchFamily="50" charset="-127"/>
                <a:cs typeface="Pretendard" panose="02000503000000020004" pitchFamily="50" charset="-127"/>
              </a:rPr>
              <a:t>개발실</a:t>
            </a:r>
            <a:endParaRPr lang="en-US" altLang="ko-KR" sz="900" b="1" dirty="0">
              <a:latin typeface="맑은 고딕" panose="020B0503020000020004" pitchFamily="50" charset="-127"/>
              <a:ea typeface="맑은 고딕" panose="020B0503020000020004" pitchFamily="50" charset="-127"/>
              <a:cs typeface="Pretendard" panose="02000503000000020004" pitchFamily="50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CD18908C-76C7-F18D-533E-51A3B0F6BCB3}"/>
              </a:ext>
            </a:extLst>
          </p:cNvPr>
          <p:cNvGrpSpPr/>
          <p:nvPr/>
        </p:nvGrpSpPr>
        <p:grpSpPr>
          <a:xfrm>
            <a:off x="336318" y="0"/>
            <a:ext cx="2170673" cy="827429"/>
            <a:chOff x="336318" y="0"/>
            <a:chExt cx="2170673" cy="827429"/>
          </a:xfrm>
        </p:grpSpPr>
        <p:sp>
          <p:nvSpPr>
            <p:cNvPr id="8" name="사각형: 둥근 위쪽 모서리 28">
              <a:extLst>
                <a:ext uri="{FF2B5EF4-FFF2-40B4-BE49-F238E27FC236}">
                  <a16:creationId xmlns:a16="http://schemas.microsoft.com/office/drawing/2014/main" id="{2CF9F44A-020C-898E-8B6A-C3DA61057F76}"/>
                </a:ext>
              </a:extLst>
            </p:cNvPr>
            <p:cNvSpPr/>
            <p:nvPr/>
          </p:nvSpPr>
          <p:spPr>
            <a:xfrm rot="10800000">
              <a:off x="336318" y="0"/>
              <a:ext cx="2170673" cy="827429"/>
            </a:xfrm>
            <a:prstGeom prst="round2SameRect">
              <a:avLst>
                <a:gd name="adj1" fmla="val 22500"/>
                <a:gd name="adj2" fmla="val 0"/>
              </a:avLst>
            </a:prstGeom>
            <a:solidFill>
              <a:srgbClr val="2874E9"/>
            </a:solidFill>
            <a:ln>
              <a:noFill/>
            </a:ln>
            <a:effectLst>
              <a:outerShdw blurRad="63500" dist="25400" dir="6840000" sx="102000" sy="102000" algn="tl" rotWithShape="0">
                <a:prstClr val="black">
                  <a:alpha val="2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29051" latinLnBrk="0">
                <a:defRPr/>
              </a:pPr>
              <a:endParaRPr lang="ko-KR" altLang="en-US" sz="1829" dirty="0">
                <a:solidFill>
                  <a:prstClr val="white"/>
                </a:solidFill>
                <a:latin typeface="Spoqa Han Sans Neo"/>
                <a:ea typeface="Pretendard Light" panose="02000403000000020004" pitchFamily="50" charset="-127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EBE9D2C-B05B-D12E-38A9-58DA648E437D}"/>
                </a:ext>
              </a:extLst>
            </p:cNvPr>
            <p:cNvSpPr txBox="1"/>
            <p:nvPr/>
          </p:nvSpPr>
          <p:spPr>
            <a:xfrm>
              <a:off x="879934" y="288820"/>
              <a:ext cx="938719" cy="461665"/>
            </a:xfrm>
            <a:prstGeom prst="rect">
              <a:avLst/>
            </a:prstGeom>
            <a:noFill/>
          </p:spPr>
          <p:txBody>
            <a:bodyPr wrap="none" rIns="0" rtlCol="0">
              <a:spAutoFit/>
            </a:bodyPr>
            <a:lstStyle/>
            <a:p>
              <a:pPr>
                <a:defRPr/>
              </a:pPr>
              <a:r>
                <a:rPr lang="en-US" altLang="ko-KR" sz="2400" spc="-50" dirty="0">
                  <a:solidFill>
                    <a:schemeClr val="bg1"/>
                  </a:solidFill>
                  <a:latin typeface="Pretendard SemiBold" panose="02000703000000020004" pitchFamily="2" charset="-127"/>
                  <a:ea typeface="Pretendard SemiBold" panose="02000703000000020004" pitchFamily="2" charset="-127"/>
                  <a:cs typeface="Pretendard SemiBold" panose="02000703000000020004" pitchFamily="2" charset="-127"/>
                </a:rPr>
                <a:t>Vision</a:t>
              </a:r>
              <a:endParaRPr lang="ko-KR" altLang="en-US" sz="2400" spc="-50" dirty="0">
                <a:solidFill>
                  <a:schemeClr val="bg1"/>
                </a:solidFill>
                <a:latin typeface="Pretendard SemiBold" panose="02000703000000020004" pitchFamily="2" charset="-127"/>
                <a:ea typeface="Pretendard SemiBold" panose="02000703000000020004" pitchFamily="2" charset="-127"/>
                <a:cs typeface="Pretendard SemiBold" panose="02000703000000020004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229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 -4.07407E-6 L 0 0.03172 " pathEditMode="relative" rAng="0" ptsTypes="AA">
                                      <p:cBhvr>
                                        <p:cTn id="9" dur="75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1551 L -2.5E-6 4.07407E-6 " pathEditMode="relative" rAng="0" ptsTypes="AA">
                                      <p:cBhvr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ea typeface="한컴 말랑말랑 Regular" panose="020F0303000000000000" pitchFamily="50" charset="-127"/>
              </a:endParaRPr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9F2552-1034-4C93-87F8-07212A70FAFD}"/>
              </a:ext>
            </a:extLst>
          </p:cNvPr>
          <p:cNvSpPr/>
          <p:nvPr/>
        </p:nvSpPr>
        <p:spPr>
          <a:xfrm>
            <a:off x="284977" y="325455"/>
            <a:ext cx="7367203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b="1" spc="-30" dirty="0"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50" charset="-127"/>
              </a:rPr>
              <a:t>서론</a:t>
            </a:r>
            <a:endParaRPr lang="en-US" altLang="ko-KR" sz="3200" b="1" spc="-30" dirty="0">
              <a:latin typeface="맑은 고딕" panose="020B0503020000020004" pitchFamily="50" charset="-127"/>
              <a:ea typeface="맑은 고딕" panose="020B0503020000020004" pitchFamily="50" charset="-127"/>
              <a:cs typeface="Pretendard ExtraBold" panose="02000903000000020004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DCBB31-909B-4FE0-9FE4-B8BF41E3F20B}"/>
              </a:ext>
            </a:extLst>
          </p:cNvPr>
          <p:cNvSpPr txBox="1"/>
          <p:nvPr/>
        </p:nvSpPr>
        <p:spPr>
          <a:xfrm>
            <a:off x="373113" y="1469712"/>
            <a:ext cx="10218864" cy="3037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보행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은 가장 흔한 인간의 신체활동 중 하나로 매우 중요함</a:t>
            </a:r>
          </a:p>
          <a:p>
            <a:pPr marL="176213" indent="-176213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시공간 보행 인자를 연산하기 위해서는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 보행 이벤트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</a:t>
            </a:r>
            <a:b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검출이 필요함</a:t>
            </a:r>
          </a:p>
          <a:p>
            <a:pPr marL="176213" indent="-176213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ko-KR" altLang="en-US" sz="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6213" indent="-176213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 주요 보행 이벤트 및 보행 인자</a:t>
            </a:r>
          </a:p>
          <a:p>
            <a:pPr indent="176213">
              <a:lnSpc>
                <a:spcPct val="125000"/>
              </a:lnSpc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최초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접지기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(IC : initial Contact)</a:t>
            </a:r>
          </a:p>
          <a:p>
            <a:pPr indent="176213">
              <a:lnSpc>
                <a:spcPct val="125000"/>
              </a:lnSpc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발가락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들림기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(TO : Toe Off)</a:t>
            </a:r>
          </a:p>
          <a:p>
            <a:pPr indent="176213">
              <a:lnSpc>
                <a:spcPct val="125000"/>
              </a:lnSpc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반대측 최초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접지기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(OIC : Opposite Initial Contact)</a:t>
            </a:r>
          </a:p>
          <a:p>
            <a:pPr indent="176213">
              <a:lnSpc>
                <a:spcPct val="125000"/>
              </a:lnSpc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반대측 발가락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들림기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(OTO : Opposite Toe Off)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91B45B-E663-4450-B50F-FCD0A3D29BE2}"/>
              </a:ext>
            </a:extLst>
          </p:cNvPr>
          <p:cNvSpPr txBox="1"/>
          <p:nvPr/>
        </p:nvSpPr>
        <p:spPr>
          <a:xfrm>
            <a:off x="7662979" y="3718589"/>
            <a:ext cx="365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&lt; </a:t>
            </a:r>
            <a:r>
              <a:rPr lang="ko-KR" altLang="en-US" sz="1600" b="1" dirty="0"/>
              <a:t>보행 주기 및 시간 보행 인자</a:t>
            </a:r>
            <a:r>
              <a:rPr lang="en-US" altLang="ko-KR" sz="1600" b="1" dirty="0"/>
              <a:t>&gt;</a:t>
            </a:r>
            <a:endParaRPr lang="ko-KR" altLang="en-US" sz="1600" b="1" dirty="0"/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3519F4C8-FFC2-4397-B2A7-FCFB74FF1A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4744" y="1237468"/>
            <a:ext cx="4907185" cy="2400052"/>
          </a:xfrm>
          <a:prstGeom prst="rect">
            <a:avLst/>
          </a:prstGeom>
          <a:noFill/>
          <a:ln>
            <a:noFill/>
          </a:ln>
          <a:effectLst/>
        </p:spPr>
      </p:pic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27EE651E-64C3-4491-97DC-14F8F9F740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264988"/>
              </p:ext>
            </p:extLst>
          </p:nvPr>
        </p:nvGraphicFramePr>
        <p:xfrm>
          <a:off x="1081415" y="4488038"/>
          <a:ext cx="9861405" cy="209058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573545">
                  <a:extLst>
                    <a:ext uri="{9D8B030D-6E8A-4147-A177-3AD203B41FA5}">
                      <a16:colId xmlns:a16="http://schemas.microsoft.com/office/drawing/2014/main" val="1188701858"/>
                    </a:ext>
                  </a:extLst>
                </a:gridCol>
                <a:gridCol w="7287860">
                  <a:extLst>
                    <a:ext uri="{9D8B030D-6E8A-4147-A177-3AD203B41FA5}">
                      <a16:colId xmlns:a16="http://schemas.microsoft.com/office/drawing/2014/main" val="1031980378"/>
                    </a:ext>
                  </a:extLst>
                </a:gridCol>
              </a:tblGrid>
              <a:tr h="306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보행 인자</a:t>
                      </a:r>
                      <a:endParaRPr lang="en-US" altLang="ko-KR" sz="14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설명</a:t>
                      </a:r>
                      <a:endParaRPr lang="en-US" sz="14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9347200"/>
                  </a:ext>
                </a:extLst>
              </a:tr>
              <a:tr h="3439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Stride length</a:t>
                      </a: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활보장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보행주기 전체의 거리 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단위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cm)</a:t>
                      </a:r>
                      <a:endParaRPr lang="en-US" sz="14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8112985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Cadence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분속수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분당 걸음 수 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단위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steps/min)</a:t>
                      </a:r>
                      <a:endParaRPr lang="en-US" sz="14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143121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Loading response (LR)</a:t>
                      </a:r>
                    </a:p>
                  </a:txBody>
                  <a:tcPr marL="0" marR="0" marT="0" marB="0" anchor="ctr"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하중 </a:t>
                      </a:r>
                      <a:r>
                        <a:rPr lang="ko-KR" altLang="en-US" sz="1400" b="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수용기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첫 </a:t>
                      </a:r>
                      <a:r>
                        <a:rPr lang="ko-KR" altLang="en-US" sz="1400" b="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번째로</a:t>
                      </a: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나타나는 양하지 지지기 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두 발이 지면과 </a:t>
                      </a:r>
                      <a:r>
                        <a:rPr lang="ko-KR" altLang="en-US" sz="1400" b="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닿아있는</a:t>
                      </a: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시간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(</a:t>
                      </a: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단위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%)</a:t>
                      </a:r>
                      <a:endParaRPr lang="en-US" sz="14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641038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Single limb support (SLS)</a:t>
                      </a:r>
                    </a:p>
                  </a:txBody>
                  <a:tcPr marL="0" marR="0" marT="0" marB="0" anchor="ctr">
                    <a:lnT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단하지 지지기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편측 다리만 지면에 </a:t>
                      </a:r>
                      <a:r>
                        <a:rPr lang="ko-KR" altLang="en-US" sz="1400" b="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닿아있는</a:t>
                      </a: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시간 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단위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%)</a:t>
                      </a:r>
                    </a:p>
                  </a:txBody>
                  <a:tcPr marL="0" marR="0" marT="0" marB="0" anchor="ctr">
                    <a:lnT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287176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Pre-swing (</a:t>
                      </a:r>
                      <a:r>
                        <a:rPr lang="en-US" altLang="ko-KR" sz="1400" b="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PSw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0" marR="0" marT="0" marB="0" anchor="ctr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전유각기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두 </a:t>
                      </a:r>
                      <a:r>
                        <a:rPr lang="ko-KR" altLang="en-US" sz="1400" b="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번째로</a:t>
                      </a: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나타나는 양하지 지지기 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단위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%)</a:t>
                      </a:r>
                    </a:p>
                  </a:txBody>
                  <a:tcPr marL="0" marR="0" marT="0" marB="0" anchor="ctr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8952755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Symmetry</a:t>
                      </a:r>
                    </a:p>
                  </a:txBody>
                  <a:tcPr marL="0" marR="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대칭성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IC ~ OIC</a:t>
                      </a: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와 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OIC~IC</a:t>
                      </a: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의 비율 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단위</a:t>
                      </a:r>
                      <a:r>
                        <a:rPr lang="en-US" altLang="ko-KR" sz="1400" b="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%, time)</a:t>
                      </a:r>
                    </a:p>
                  </a:txBody>
                  <a:tcPr marL="0" marR="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044795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A653CA9-32F3-4CAE-A554-35CE278E9D85}"/>
              </a:ext>
            </a:extLst>
          </p:cNvPr>
          <p:cNvSpPr txBox="1"/>
          <p:nvPr/>
        </p:nvSpPr>
        <p:spPr>
          <a:xfrm>
            <a:off x="302671" y="995156"/>
            <a:ext cx="2140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008EC0"/>
                </a:solidFill>
              </a:rPr>
              <a:t>보행의 중요성</a:t>
            </a: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A52ED29E-0462-4952-BD3B-580867339D11}"/>
              </a:ext>
            </a:extLst>
          </p:cNvPr>
          <p:cNvSpPr/>
          <p:nvPr/>
        </p:nvSpPr>
        <p:spPr>
          <a:xfrm>
            <a:off x="86671" y="1117988"/>
            <a:ext cx="216000" cy="216000"/>
          </a:xfrm>
          <a:prstGeom prst="ellipse">
            <a:avLst/>
          </a:prstGeom>
          <a:solidFill>
            <a:srgbClr val="333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243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ea typeface="한컴 말랑말랑 Regular" panose="020F0303000000000000" pitchFamily="50" charset="-127"/>
              </a:endParaRPr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9F2552-1034-4C93-87F8-07212A70FAFD}"/>
              </a:ext>
            </a:extLst>
          </p:cNvPr>
          <p:cNvSpPr/>
          <p:nvPr/>
        </p:nvSpPr>
        <p:spPr>
          <a:xfrm>
            <a:off x="284977" y="325455"/>
            <a:ext cx="7367203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b="1" spc="-30" dirty="0"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50" charset="-127"/>
              </a:rPr>
              <a:t>서론</a:t>
            </a:r>
            <a:endParaRPr lang="en-US" altLang="ko-KR" sz="3200" b="1" spc="-30" dirty="0">
              <a:latin typeface="맑은 고딕" panose="020B0503020000020004" pitchFamily="50" charset="-127"/>
              <a:ea typeface="맑은 고딕" panose="020B0503020000020004" pitchFamily="50" charset="-127"/>
              <a:cs typeface="Pretendard ExtraBold" panose="02000903000000020004" pitchFamily="50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1169944-A544-4897-B1FD-2D345E9B96FF}"/>
              </a:ext>
            </a:extLst>
          </p:cNvPr>
          <p:cNvGrpSpPr/>
          <p:nvPr/>
        </p:nvGrpSpPr>
        <p:grpSpPr>
          <a:xfrm>
            <a:off x="86671" y="995156"/>
            <a:ext cx="12018658" cy="2954402"/>
            <a:chOff x="86671" y="995156"/>
            <a:chExt cx="10505306" cy="295440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DDCBB31-909B-4FE0-9FE4-B8BF41E3F20B}"/>
                </a:ext>
              </a:extLst>
            </p:cNvPr>
            <p:cNvSpPr txBox="1"/>
            <p:nvPr/>
          </p:nvSpPr>
          <p:spPr>
            <a:xfrm>
              <a:off x="373113" y="1469712"/>
              <a:ext cx="10218864" cy="2479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6213" indent="-176213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대한민국의 초고령사회 진입이 매우 빠르게 진행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고령인구비율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: 15.7% (2020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년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) → 46.4% (2072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년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)) [1]</a:t>
              </a:r>
            </a:p>
            <a:p>
              <a:pPr marL="176213" indent="-176213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65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 이상 독거노인 가구의 비율은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2020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년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34.9%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에서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2050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년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41.1%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로 증가될 전망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[2]</a:t>
              </a:r>
            </a:p>
            <a:p>
              <a:pPr marL="176213" indent="-176213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ko-KR" altLang="en-US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활보장과 양하지 지지기의 변화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는 </a:t>
              </a:r>
              <a:r>
                <a:rPr lang="ko-KR" altLang="en-US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노화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와 </a:t>
              </a:r>
              <a:r>
                <a:rPr lang="ko-KR" altLang="en-US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낙상의 위험성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이 증가하는 지표로 볼 수 있음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[3, 4]</a:t>
              </a:r>
            </a:p>
            <a:p>
              <a:pPr marL="176213" indent="-176213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보행 속력의 급격한 변화는 심혈관 질환 등 심각한 질환과 연관될 수 있음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[5]</a:t>
              </a:r>
            </a:p>
            <a:p>
              <a:pPr marL="176213" indent="-176213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보행 인자를 모니터링함으로써 다양한 질병을 예측할 수 있으며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질병 치료 과정에서의 효과를 확인하는 지표로도 활용할 수 있음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[6]</a:t>
              </a:r>
            </a:p>
            <a:p>
              <a:pPr indent="176213">
                <a:lnSpc>
                  <a:spcPct val="125000"/>
                </a:lnSpc>
              </a:pPr>
              <a:endPara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653CA9-32F3-4CAE-A554-35CE278E9D85}"/>
                </a:ext>
              </a:extLst>
            </p:cNvPr>
            <p:cNvSpPr txBox="1"/>
            <p:nvPr/>
          </p:nvSpPr>
          <p:spPr>
            <a:xfrm>
              <a:off x="302671" y="995156"/>
              <a:ext cx="358023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보행인자 모니터링의 중요성</a:t>
              </a: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A52ED29E-0462-4952-BD3B-580867339D11}"/>
                </a:ext>
              </a:extLst>
            </p:cNvPr>
            <p:cNvSpPr/>
            <p:nvPr/>
          </p:nvSpPr>
          <p:spPr>
            <a:xfrm>
              <a:off x="86671" y="1117988"/>
              <a:ext cx="216000" cy="216000"/>
            </a:xfrm>
            <a:prstGeom prst="ellipse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ABDB01C0-70DC-4DD2-A8F8-E7B564B15A71}"/>
              </a:ext>
            </a:extLst>
          </p:cNvPr>
          <p:cNvGrpSpPr/>
          <p:nvPr/>
        </p:nvGrpSpPr>
        <p:grpSpPr>
          <a:xfrm>
            <a:off x="86671" y="3714483"/>
            <a:ext cx="12018658" cy="2261905"/>
            <a:chOff x="86671" y="995156"/>
            <a:chExt cx="10505306" cy="226190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0F66FC-1E41-4569-BD1A-5F4779B04751}"/>
                </a:ext>
              </a:extLst>
            </p:cNvPr>
            <p:cNvSpPr txBox="1"/>
            <p:nvPr/>
          </p:nvSpPr>
          <p:spPr>
            <a:xfrm>
              <a:off x="373113" y="1469712"/>
              <a:ext cx="10218864" cy="1787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6213" indent="-176213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IMU 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센서는 저렴하고 편리하여 이를 사용한 보행분석 시스템을 개발하려는 시도가 다수 존재함</a:t>
              </a:r>
            </a:p>
            <a:p>
              <a:pPr marL="176213" indent="-176213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WHO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는 모바일 기반 의료행위인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mHealth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의 중요한 역할을 강조함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[7]</a:t>
              </a:r>
            </a:p>
            <a:p>
              <a:pPr marL="176213" indent="-176213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주머니 위치의 스마트폰 내장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IMU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를 활용하기 위해서는 움직임에 대한 잡음 문제를 해결해야 하며 </a:t>
              </a:r>
              <a:b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</a:br>
              <a:r>
                <a:rPr lang="ko-KR" altLang="en-US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양발의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IC 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및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TO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를 정확하게 검출해야 하므로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견고한 알고리즘 개발이 필요함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1613BF-F777-4ADD-AEEE-A599A18E3222}"/>
                </a:ext>
              </a:extLst>
            </p:cNvPr>
            <p:cNvSpPr txBox="1"/>
            <p:nvPr/>
          </p:nvSpPr>
          <p:spPr>
            <a:xfrm>
              <a:off x="302671" y="995156"/>
              <a:ext cx="701727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스마트폰 내장 </a:t>
              </a:r>
              <a:r>
                <a:rPr lang="en-US" altLang="ko-KR" sz="2400" b="1" dirty="0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IMU </a:t>
              </a:r>
              <a:r>
                <a:rPr lang="ko-KR" altLang="en-US" sz="2400" b="1" dirty="0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센서 기반 보행상태 모니터링 시스템</a:t>
              </a:r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509BC24C-805F-49DE-B2C4-B741F9A1C30C}"/>
                </a:ext>
              </a:extLst>
            </p:cNvPr>
            <p:cNvSpPr/>
            <p:nvPr/>
          </p:nvSpPr>
          <p:spPr>
            <a:xfrm>
              <a:off x="86671" y="1117988"/>
              <a:ext cx="216000" cy="216000"/>
            </a:xfrm>
            <a:prstGeom prst="ellipse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30FD193-CDB5-4AEE-AF25-9D91CCE3CA1A}"/>
              </a:ext>
            </a:extLst>
          </p:cNvPr>
          <p:cNvSpPr txBox="1"/>
          <p:nvPr/>
        </p:nvSpPr>
        <p:spPr>
          <a:xfrm>
            <a:off x="371929" y="5907511"/>
            <a:ext cx="118122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0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[1] </a:t>
            </a:r>
            <a:r>
              <a:rPr lang="ko-KR" altLang="en-US" sz="800" b="0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“장래인구추계</a:t>
            </a:r>
            <a:r>
              <a:rPr lang="en-US" altLang="ko-KR" sz="800" b="0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2022~2072</a:t>
            </a:r>
            <a:r>
              <a:rPr lang="ko-KR" altLang="en-US" sz="800" b="0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800" b="0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.” </a:t>
            </a:r>
            <a:r>
              <a:rPr lang="ko-KR" altLang="en-US" sz="800" b="0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통계청</a:t>
            </a:r>
            <a:r>
              <a:rPr lang="en-US" altLang="ko-KR" sz="800" b="0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14 December 2023, https://kostat.go.kr/board.es?mid=a10301020600&amp;bid=207&amp;act=view&amp;list_no=428476. Accessed 2 July 2024.</a:t>
            </a:r>
          </a:p>
          <a:p>
            <a:r>
              <a:rPr lang="en-US" altLang="ko-KR" sz="800" b="0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[2] </a:t>
            </a:r>
            <a:r>
              <a:rPr lang="ko-KR" altLang="en-US" sz="800" b="0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“장래가구추계</a:t>
            </a:r>
            <a:r>
              <a:rPr lang="en-US" altLang="ko-KR" sz="800" b="0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2020~2050</a:t>
            </a:r>
            <a:r>
              <a:rPr lang="ko-KR" altLang="en-US" sz="800" b="0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800" b="0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.” </a:t>
            </a:r>
            <a:r>
              <a:rPr lang="ko-KR" altLang="en-US" sz="800" b="0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통계청</a:t>
            </a:r>
            <a:r>
              <a:rPr lang="en-US" altLang="ko-KR" sz="800" b="0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31 May 2023, https://kostat.go.kr/board.es?mid=a10301020600&amp;bid=207&amp;act=view&amp;list_no=418919. Accessed 2 July 2024.</a:t>
            </a:r>
            <a:endParaRPr lang="en-US" altLang="ko-KR" sz="800" b="0" i="0" u="none" strike="noStrike" baseline="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r>
              <a:rPr lang="en-US" altLang="ko-KR" sz="800" b="0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[3] </a:t>
            </a:r>
            <a:r>
              <a:rPr lang="en-US" altLang="ko-KR" sz="800" b="0" i="0" dirty="0"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Asiri, Faisal Y., et al. "Predictors of functional and gait outcomes for persons poststroke undergoing home-based rehabilitation." </a:t>
            </a:r>
            <a:r>
              <a:rPr lang="en-US" altLang="ko-KR" sz="800" b="0" i="1" dirty="0"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Journal of Stroke and Cerebrovascular Diseases</a:t>
            </a:r>
            <a:r>
              <a:rPr lang="en-US" altLang="ko-KR" sz="800" b="0" i="0" dirty="0"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 23.7 (2014): 1856-1864.</a:t>
            </a:r>
          </a:p>
          <a:p>
            <a:r>
              <a:rPr lang="en-US" altLang="ko-KR" sz="800" u="none" strike="noStrike" baseline="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[4] </a:t>
            </a:r>
            <a:r>
              <a:rPr lang="en-US" altLang="ko-KR" sz="800" b="0" i="0" dirty="0" err="1"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Casartelli</a:t>
            </a:r>
            <a:r>
              <a:rPr lang="en-US" altLang="ko-KR" sz="800" b="0" i="0" dirty="0"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Nicola C., et al. "Differences in gait characteristics between total hip, knee, and ankle arthroplasty patients: a six-month postoperative comparison." </a:t>
            </a:r>
            <a:r>
              <a:rPr lang="en-US" altLang="ko-KR" sz="800" b="0" i="1" dirty="0"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BMC musculoskeletal disorders</a:t>
            </a:r>
            <a:r>
              <a:rPr lang="en-US" altLang="ko-KR" sz="800" b="0" i="0" dirty="0"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 14 (2013): 1-8.</a:t>
            </a:r>
            <a:endParaRPr lang="en-US" altLang="ko-KR" sz="800" b="0" i="0" u="none" strike="noStrike" baseline="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r>
              <a:rPr lang="en-US" altLang="ko-KR" sz="800" b="0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[5] </a:t>
            </a:r>
            <a:r>
              <a:rPr lang="en-US" altLang="ko-KR" sz="800" b="0" i="0" dirty="0"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Tanaka, Shinya, et al. "Short-term change in gait speed and clinical outcomes in older patients with acute heart failure." </a:t>
            </a:r>
            <a:r>
              <a:rPr lang="en-US" altLang="ko-KR" sz="800" b="0" i="1" dirty="0"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Circulation Journal</a:t>
            </a:r>
            <a:r>
              <a:rPr lang="en-US" altLang="ko-KR" sz="800" b="0" i="0" dirty="0"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 83.9 (2019): 1860-1867.</a:t>
            </a:r>
          </a:p>
          <a:p>
            <a:r>
              <a:rPr lang="en-US" altLang="ko-KR" sz="800" b="0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[6] </a:t>
            </a:r>
            <a:r>
              <a:rPr lang="en-US" altLang="ko-KR" sz="800" b="0" i="0" dirty="0"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Novotna, Klara, et al. "Why patients with multiple sclerosis perceive improvement of gait during treatment with natalizumab?." </a:t>
            </a:r>
            <a:r>
              <a:rPr lang="en-US" altLang="ko-KR" sz="800" b="0" i="1" dirty="0"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Journal of Neural Transmission</a:t>
            </a:r>
            <a:r>
              <a:rPr lang="en-US" altLang="ko-KR" sz="800" b="0" i="0" dirty="0">
                <a:solidFill>
                  <a:srgbClr val="22222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 126 (2019): 731-737.</a:t>
            </a:r>
            <a:endParaRPr lang="en-US" altLang="ko-KR" sz="800" b="0" i="0" u="none" strike="noStrike" baseline="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r>
              <a:rPr lang="en-US" altLang="ko-KR" sz="800" b="0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[7] Who Health Organization, “mHealth Use of appropriate digital technologies for public health” (2017)</a:t>
            </a:r>
            <a:endParaRPr lang="ko-KR" altLang="en-US" sz="8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55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ea typeface="한컴 말랑말랑 Regular" panose="020F0303000000000000" pitchFamily="50" charset="-127"/>
              </a:endParaRPr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9F2552-1034-4C93-87F8-07212A70FAFD}"/>
              </a:ext>
            </a:extLst>
          </p:cNvPr>
          <p:cNvSpPr/>
          <p:nvPr/>
        </p:nvSpPr>
        <p:spPr>
          <a:xfrm>
            <a:off x="284977" y="325455"/>
            <a:ext cx="7367203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b="1" spc="-30" dirty="0"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50" charset="-127"/>
              </a:rPr>
              <a:t>서론</a:t>
            </a:r>
            <a:endParaRPr lang="en-US" altLang="ko-KR" sz="3200" b="1" spc="-30" dirty="0">
              <a:latin typeface="맑은 고딕" panose="020B0503020000020004" pitchFamily="50" charset="-127"/>
              <a:ea typeface="맑은 고딕" panose="020B0503020000020004" pitchFamily="50" charset="-127"/>
              <a:cs typeface="Pretendard ExtraBold" panose="02000903000000020004" pitchFamily="50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1169944-A544-4897-B1FD-2D345E9B96FF}"/>
              </a:ext>
            </a:extLst>
          </p:cNvPr>
          <p:cNvGrpSpPr/>
          <p:nvPr/>
        </p:nvGrpSpPr>
        <p:grpSpPr>
          <a:xfrm>
            <a:off x="86671" y="995156"/>
            <a:ext cx="12018658" cy="3533086"/>
            <a:chOff x="86671" y="995156"/>
            <a:chExt cx="10505306" cy="353308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DDCBB31-909B-4FE0-9FE4-B8BF41E3F20B}"/>
                </a:ext>
              </a:extLst>
            </p:cNvPr>
            <p:cNvSpPr txBox="1"/>
            <p:nvPr/>
          </p:nvSpPr>
          <p:spPr>
            <a:xfrm>
              <a:off x="373113" y="1469712"/>
              <a:ext cx="10218864" cy="3058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7800" indent="-177800" latinLnBrk="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ko-KR" altLang="en-US" b="1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주머니 속의 스마트폰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을 이용하여 특별한 제약 없이 편하게 </a:t>
              </a:r>
              <a:r>
                <a:rPr lang="en-US" altLang="ko-KR" b="1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4</a:t>
              </a:r>
              <a:r>
                <a:rPr lang="ko-KR" altLang="en-US" b="1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대 보행이벤트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(IC, TO, OIC, OTO)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를 모두 검출하고자 함</a:t>
              </a:r>
              <a:endParaRPr lang="en-US" altLang="ko-KR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7800" indent="-177800" latinLnBrk="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endParaRPr lang="ko-KR" altLang="en-US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7800" indent="-177800" latinLnBrk="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이를 이용하여 </a:t>
              </a:r>
              <a:r>
                <a:rPr lang="ko-KR" altLang="en-US" b="1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보행의 주요인자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dirty="0" err="1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분속수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속력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dirty="0" err="1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활보장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양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/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단하지 지지기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대칭성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를 </a:t>
              </a:r>
              <a:r>
                <a:rPr lang="ko-KR" altLang="en-US" b="1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연산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하는 </a:t>
              </a:r>
              <a:r>
                <a:rPr lang="ko-KR" altLang="en-US" b="1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알고리즘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을 </a:t>
              </a:r>
              <a:r>
                <a:rPr lang="ko-KR" altLang="en-US" b="1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개발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하고자 함</a:t>
              </a:r>
              <a:endParaRPr lang="en-US" altLang="ko-KR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7800" indent="-177800" latinLnBrk="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endParaRPr lang="ko-KR" altLang="en-US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7800" indent="-177800" latinLnBrk="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또한 이를 </a:t>
              </a:r>
              <a:r>
                <a:rPr lang="ko-KR" altLang="en-US" b="1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스마트폰 앱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에서 구동해서 </a:t>
              </a:r>
              <a:r>
                <a:rPr lang="ko-KR" altLang="en-US" b="1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건강한 성인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및 </a:t>
              </a:r>
              <a:r>
                <a:rPr lang="ko-KR" altLang="en-US" b="1" dirty="0" err="1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아급성기</a:t>
              </a:r>
              <a:r>
                <a:rPr lang="ko-KR" altLang="en-US" b="1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뇌졸중 </a:t>
              </a:r>
              <a:r>
                <a:rPr lang="ko-KR" altLang="en-US" b="1" dirty="0" err="1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편마비</a:t>
              </a:r>
              <a:r>
                <a:rPr lang="ko-KR" altLang="en-US" b="1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환자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들을 대상으로 </a:t>
              </a:r>
              <a:r>
                <a:rPr lang="ko-KR" altLang="en-US" b="1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사용성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을 </a:t>
              </a:r>
              <a:r>
                <a:rPr lang="ko-KR" altLang="en-US" b="1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평가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하고자 함</a:t>
              </a:r>
              <a:endParaRPr lang="en-US" altLang="ko-KR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7800" indent="-177800" latinLnBrk="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endParaRPr lang="ko-KR" altLang="en-US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653CA9-32F3-4CAE-A554-35CE278E9D85}"/>
                </a:ext>
              </a:extLst>
            </p:cNvPr>
            <p:cNvSpPr txBox="1"/>
            <p:nvPr/>
          </p:nvSpPr>
          <p:spPr>
            <a:xfrm>
              <a:off x="302671" y="995156"/>
              <a:ext cx="133278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연구 목적</a:t>
              </a:r>
            </a:p>
            <a:p>
              <a:endParaRPr lang="ko-KR" altLang="en-US" sz="2400" b="1" dirty="0">
                <a:solidFill>
                  <a:srgbClr val="008E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A52ED29E-0462-4952-BD3B-580867339D11}"/>
                </a:ext>
              </a:extLst>
            </p:cNvPr>
            <p:cNvSpPr/>
            <p:nvPr/>
          </p:nvSpPr>
          <p:spPr>
            <a:xfrm>
              <a:off x="86671" y="1117988"/>
              <a:ext cx="216000" cy="216000"/>
            </a:xfrm>
            <a:prstGeom prst="ellipse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752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ea typeface="한컴 말랑말랑 Regular" panose="020F0303000000000000" pitchFamily="50" charset="-127"/>
              </a:endParaRPr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9F2552-1034-4C93-87F8-07212A70FAFD}"/>
              </a:ext>
            </a:extLst>
          </p:cNvPr>
          <p:cNvSpPr/>
          <p:nvPr/>
        </p:nvSpPr>
        <p:spPr>
          <a:xfrm>
            <a:off x="284977" y="325455"/>
            <a:ext cx="7367203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데이터셋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1169944-A544-4897-B1FD-2D345E9B96FF}"/>
              </a:ext>
            </a:extLst>
          </p:cNvPr>
          <p:cNvGrpSpPr/>
          <p:nvPr/>
        </p:nvGrpSpPr>
        <p:grpSpPr>
          <a:xfrm>
            <a:off x="86671" y="995156"/>
            <a:ext cx="12018658" cy="2667977"/>
            <a:chOff x="86671" y="995156"/>
            <a:chExt cx="10505306" cy="266797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DDCBB31-909B-4FE0-9FE4-B8BF41E3F20B}"/>
                </a:ext>
              </a:extLst>
            </p:cNvPr>
            <p:cNvSpPr txBox="1"/>
            <p:nvPr/>
          </p:nvSpPr>
          <p:spPr>
            <a:xfrm>
              <a:off x="373113" y="1469712"/>
              <a:ext cx="10218864" cy="2193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7800" indent="-17780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ko-KR" altLang="en-US" b="1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관성 센서 </a:t>
              </a:r>
              <a:r>
                <a:rPr lang="en-US" altLang="ko-KR" b="1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(IMU)</a:t>
              </a:r>
            </a:p>
            <a:p>
              <a:pPr marL="354013" lvl="1" indent="-176213">
                <a:lnSpc>
                  <a:spcPct val="150000"/>
                </a:lnSpc>
                <a:buFont typeface="맑은 고딕" panose="020B0503020000020004" pitchFamily="50" charset="-127"/>
                <a:buChar char="–"/>
              </a:pPr>
              <a:r>
                <a:rPr lang="fr-FR" altLang="ko-KR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Xsens DOT (Xsens Technologies BV, Netherland, 60Hz)</a:t>
              </a:r>
              <a:r>
                <a:rPr lang="en-US" altLang="ko-KR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양측 </a:t>
              </a:r>
              <a:r>
                <a:rPr lang="en-US" altLang="ko-KR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heel </a:t>
              </a:r>
              <a:r>
                <a: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및 스마트폰 </a:t>
              </a:r>
              <a:r>
                <a:rPr lang="en-US" altLang="ko-KR" sz="1600" dirty="0">
                  <a:latin typeface="맑은 고딕" panose="020B0503020000020004" pitchFamily="50" charset="-127"/>
                  <a:ea typeface="맑은 고딕" panose="020B0503020000020004" pitchFamily="50" charset="-127"/>
                  <a:sym typeface="Wingdings" panose="05000000000000000000" pitchFamily="2" charset="2"/>
                </a:rPr>
                <a:t> </a:t>
              </a:r>
              <a:r>
                <a: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  <a:sym typeface="Wingdings" panose="05000000000000000000" pitchFamily="2" charset="2"/>
                </a:rPr>
                <a:t>레퍼런스 데이터 및 동기화용</a:t>
              </a:r>
              <a:endPara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354013" lvl="1" indent="-176213">
                <a:lnSpc>
                  <a:spcPct val="150000"/>
                </a:lnSpc>
                <a:buFont typeface="맑은 고딕" panose="020B0503020000020004" pitchFamily="50" charset="-127"/>
                <a:buChar char="–"/>
              </a:pPr>
              <a:r>
                <a: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어플리케이션</a:t>
              </a:r>
              <a:r>
                <a:rPr lang="ko-KR" altLang="en-US" sz="16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16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Gait Param</a:t>
              </a:r>
              <a:r>
                <a:rPr lang="en-US" altLang="ko-KR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: </a:t>
              </a:r>
              <a:r>
                <a:rPr lang="ko-KR" altLang="en-US" sz="16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스마트폰 내장 </a:t>
              </a:r>
              <a:r>
                <a:rPr lang="en-US" altLang="ko-KR" sz="16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IMU </a:t>
              </a:r>
              <a:r>
                <a:rPr lang="ko-KR" altLang="en-US" sz="16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센서</a:t>
              </a:r>
              <a:r>
                <a: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(50Hz) </a:t>
              </a:r>
              <a:r>
                <a:rPr lang="en-US" altLang="ko-KR" sz="1600" dirty="0">
                  <a:latin typeface="맑은 고딕" panose="020B0503020000020004" pitchFamily="50" charset="-127"/>
                  <a:ea typeface="맑은 고딕" panose="020B0503020000020004" pitchFamily="50" charset="-127"/>
                  <a:sym typeface="Wingdings" panose="05000000000000000000" pitchFamily="2" charset="2"/>
                </a:rPr>
                <a:t> </a:t>
              </a:r>
              <a:r>
                <a:rPr lang="ko-KR" altLang="en-US" sz="1600" b="1" dirty="0">
                  <a:latin typeface="맑은 고딕" panose="020B0503020000020004" pitchFamily="50" charset="-127"/>
                  <a:ea typeface="맑은 고딕" panose="020B0503020000020004" pitchFamily="50" charset="-127"/>
                  <a:sym typeface="Wingdings" panose="05000000000000000000" pitchFamily="2" charset="2"/>
                </a:rPr>
                <a:t>본 연구에서 사용한 데이터</a:t>
              </a:r>
              <a:br>
                <a:rPr lang="en-US" altLang="ko-KR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</a:br>
              <a:r>
                <a: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갤럭시 </a:t>
              </a:r>
              <a:r>
                <a:rPr lang="en-US" altLang="ko-KR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A34 5G </a:t>
              </a:r>
              <a:r>
                <a: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기기 사용 </a:t>
              </a:r>
              <a:r>
                <a:rPr lang="en-US" altLang="ko-KR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(Samsung, South Korea)</a:t>
              </a:r>
            </a:p>
            <a:p>
              <a:pPr marL="177800" indent="-17780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ko-KR" altLang="en-US" b="1" dirty="0" err="1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트레드밀</a:t>
              </a:r>
              <a:endParaRPr lang="en-US" altLang="ko-KR" b="1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354013" lvl="1" indent="-176213">
                <a:lnSpc>
                  <a:spcPct val="150000"/>
                </a:lnSpc>
                <a:buFont typeface="맑은 고딕" panose="020B0503020000020004" pitchFamily="50" charset="-127"/>
                <a:buChar char="–"/>
              </a:pPr>
              <a:r>
                <a:rPr lang="en-US" altLang="ko-KR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H/P/Cosmos-Air Walk system (H/P/Cosmos sports and medical </a:t>
              </a:r>
              <a:r>
                <a:rPr lang="en-US" altLang="ko-KR" sz="1600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gmbh</a:t>
              </a:r>
              <a:r>
                <a:rPr lang="en-US" altLang="ko-KR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, Germany)</a:t>
              </a:r>
              <a:endParaRPr lang="en-US" altLang="ko-KR" sz="1600" dirty="0">
                <a:solidFill>
                  <a:srgbClr val="333F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653CA9-32F3-4CAE-A554-35CE278E9D85}"/>
                </a:ext>
              </a:extLst>
            </p:cNvPr>
            <p:cNvSpPr txBox="1"/>
            <p:nvPr/>
          </p:nvSpPr>
          <p:spPr>
            <a:xfrm>
              <a:off x="302671" y="995156"/>
              <a:ext cx="6382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주머니 위치의 관성센서를 활용한 보행 이벤트 검출</a:t>
              </a: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A52ED29E-0462-4952-BD3B-580867339D11}"/>
                </a:ext>
              </a:extLst>
            </p:cNvPr>
            <p:cNvSpPr/>
            <p:nvPr/>
          </p:nvSpPr>
          <p:spPr>
            <a:xfrm>
              <a:off x="86671" y="1117988"/>
              <a:ext cx="216000" cy="216000"/>
            </a:xfrm>
            <a:prstGeom prst="ellipse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C7835F18-FFC1-495D-88C6-F293CD0A7CEA}"/>
              </a:ext>
            </a:extLst>
          </p:cNvPr>
          <p:cNvGrpSpPr/>
          <p:nvPr/>
        </p:nvGrpSpPr>
        <p:grpSpPr>
          <a:xfrm>
            <a:off x="768615" y="2752040"/>
            <a:ext cx="11124795" cy="3541562"/>
            <a:chOff x="1317553" y="2752040"/>
            <a:chExt cx="11124795" cy="3541562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7A93F14C-F09D-455A-9AC4-C9C6096FDF1F}"/>
                </a:ext>
              </a:extLst>
            </p:cNvPr>
            <p:cNvGrpSpPr/>
            <p:nvPr/>
          </p:nvGrpSpPr>
          <p:grpSpPr>
            <a:xfrm>
              <a:off x="4864443" y="4761652"/>
              <a:ext cx="2885583" cy="1531950"/>
              <a:chOff x="5894078" y="3281066"/>
              <a:chExt cx="2885583" cy="1531950"/>
            </a:xfrm>
          </p:grpSpPr>
          <p:pic>
            <p:nvPicPr>
              <p:cNvPr id="24" name="그림 23">
                <a:extLst>
                  <a:ext uri="{FF2B5EF4-FFF2-40B4-BE49-F238E27FC236}">
                    <a16:creationId xmlns:a16="http://schemas.microsoft.com/office/drawing/2014/main" id="{1AD2C96F-DE52-4953-A8C4-76F30C6C95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26414" y="3281066"/>
                <a:ext cx="1620911" cy="1194355"/>
              </a:xfrm>
              <a:prstGeom prst="rect">
                <a:avLst/>
              </a:prstGeom>
            </p:spPr>
          </p:pic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78D7DCE-8BB9-42C3-BC0F-CFA62BC80368}"/>
                  </a:ext>
                </a:extLst>
              </p:cNvPr>
              <p:cNvSpPr txBox="1"/>
              <p:nvPr/>
            </p:nvSpPr>
            <p:spPr>
              <a:xfrm>
                <a:off x="5894078" y="4474462"/>
                <a:ext cx="288558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&lt; </a:t>
                </a:r>
                <a:r>
                  <a:rPr lang="en-US" altLang="ko-KR" sz="1600" b="1" dirty="0" err="1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Xsens</a:t>
                </a:r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DOT</a:t>
                </a:r>
                <a:r>
                  <a:rPr lang="ko-KR" altLang="en-US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</a:t>
                </a:r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&gt;</a:t>
                </a:r>
                <a:endParaRPr lang="ko-KR" altLang="en-US" sz="1600" b="1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A1C6DA3C-C881-4E89-ADEF-BB144B9788D4}"/>
                </a:ext>
              </a:extLst>
            </p:cNvPr>
            <p:cNvGrpSpPr/>
            <p:nvPr/>
          </p:nvGrpSpPr>
          <p:grpSpPr>
            <a:xfrm>
              <a:off x="1317553" y="3818544"/>
              <a:ext cx="2885583" cy="2475058"/>
              <a:chOff x="3738997" y="4477043"/>
              <a:chExt cx="2885583" cy="2475058"/>
            </a:xfrm>
          </p:grpSpPr>
          <p:pic>
            <p:nvPicPr>
              <p:cNvPr id="21" name="그림 20">
                <a:extLst>
                  <a:ext uri="{FF2B5EF4-FFF2-40B4-BE49-F238E27FC236}">
                    <a16:creationId xmlns:a16="http://schemas.microsoft.com/office/drawing/2014/main" id="{8BF9A89A-0D99-412B-AA9C-C0C185210F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33424" y="4477043"/>
                <a:ext cx="1896728" cy="2186817"/>
              </a:xfrm>
              <a:prstGeom prst="rect">
                <a:avLst/>
              </a:prstGeom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B6059E0-28DE-481B-9107-F501C11717AB}"/>
                  </a:ext>
                </a:extLst>
              </p:cNvPr>
              <p:cNvSpPr txBox="1"/>
              <p:nvPr/>
            </p:nvSpPr>
            <p:spPr>
              <a:xfrm>
                <a:off x="3738997" y="6613547"/>
                <a:ext cx="288558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&lt; </a:t>
                </a:r>
                <a:r>
                  <a:rPr lang="ko-KR" altLang="en-US" sz="1600" b="1" dirty="0" err="1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트레드밀</a:t>
                </a:r>
                <a:r>
                  <a:rPr lang="ko-KR" altLang="en-US" sz="12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</a:t>
                </a:r>
                <a:r>
                  <a:rPr lang="en-US" altLang="ko-KR" sz="12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&gt;</a:t>
                </a:r>
                <a:endParaRPr lang="ko-KR" altLang="en-US" sz="1200" b="1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A714A06C-40C7-47A2-B0B0-C1C08B300160}"/>
                </a:ext>
              </a:extLst>
            </p:cNvPr>
            <p:cNvGrpSpPr/>
            <p:nvPr/>
          </p:nvGrpSpPr>
          <p:grpSpPr>
            <a:xfrm>
              <a:off x="9166080" y="2752040"/>
              <a:ext cx="3276268" cy="3534498"/>
              <a:chOff x="9166080" y="2752040"/>
              <a:chExt cx="3276268" cy="3534498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0BFBE20-45A1-4AA5-BB6E-4CB273D08E75}"/>
                  </a:ext>
                </a:extLst>
              </p:cNvPr>
              <p:cNvSpPr txBox="1"/>
              <p:nvPr/>
            </p:nvSpPr>
            <p:spPr>
              <a:xfrm>
                <a:off x="9660508" y="5947984"/>
                <a:ext cx="21827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&lt; Gait</a:t>
                </a:r>
                <a:r>
                  <a:rPr lang="ko-KR" altLang="en-US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</a:t>
                </a:r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Param &gt;</a:t>
                </a:r>
                <a:endParaRPr lang="ko-KR" altLang="en-US" sz="1600" b="1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B292C48F-261A-49D3-A547-05285FB49309}"/>
                  </a:ext>
                </a:extLst>
              </p:cNvPr>
              <p:cNvGrpSpPr/>
              <p:nvPr/>
            </p:nvGrpSpPr>
            <p:grpSpPr>
              <a:xfrm>
                <a:off x="9166080" y="2752040"/>
                <a:ext cx="3276268" cy="3201779"/>
                <a:chOff x="8212458" y="2928617"/>
                <a:chExt cx="3276268" cy="3201779"/>
              </a:xfrm>
            </p:grpSpPr>
            <p:pic>
              <p:nvPicPr>
                <p:cNvPr id="19" name="그림 18">
                  <a:extLst>
                    <a:ext uri="{FF2B5EF4-FFF2-40B4-BE49-F238E27FC236}">
                      <a16:creationId xmlns:a16="http://schemas.microsoft.com/office/drawing/2014/main" id="{9B488D8A-FA32-41CD-B87C-9477D79EDB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l="14739" r="18344"/>
                <a:stretch/>
              </p:blipFill>
              <p:spPr>
                <a:xfrm>
                  <a:off x="8212458" y="2928617"/>
                  <a:ext cx="1606782" cy="3201539"/>
                </a:xfrm>
                <a:prstGeom prst="rect">
                  <a:avLst/>
                </a:prstGeom>
              </p:spPr>
            </p:pic>
            <p:pic>
              <p:nvPicPr>
                <p:cNvPr id="20" name="그림 19">
                  <a:extLst>
                    <a:ext uri="{FF2B5EF4-FFF2-40B4-BE49-F238E27FC236}">
                      <a16:creationId xmlns:a16="http://schemas.microsoft.com/office/drawing/2014/main" id="{4BA5BCA3-6D54-4251-9AD4-C5273697D9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l="14834" t="2531" r="17987" b="773"/>
                <a:stretch/>
              </p:blipFill>
              <p:spPr>
                <a:xfrm>
                  <a:off x="9820421" y="2928617"/>
                  <a:ext cx="1668305" cy="3201779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100372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9F2552-1034-4C93-87F8-07212A70FAFD}"/>
              </a:ext>
            </a:extLst>
          </p:cNvPr>
          <p:cNvSpPr/>
          <p:nvPr/>
        </p:nvSpPr>
        <p:spPr>
          <a:xfrm>
            <a:off x="284977" y="325455"/>
            <a:ext cx="7367203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데이터셋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1169944-A544-4897-B1FD-2D345E9B96FF}"/>
              </a:ext>
            </a:extLst>
          </p:cNvPr>
          <p:cNvGrpSpPr/>
          <p:nvPr/>
        </p:nvGrpSpPr>
        <p:grpSpPr>
          <a:xfrm>
            <a:off x="86671" y="995156"/>
            <a:ext cx="12018658" cy="2261905"/>
            <a:chOff x="86671" y="995156"/>
            <a:chExt cx="10505306" cy="226190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DDCBB31-909B-4FE0-9FE4-B8BF41E3F20B}"/>
                </a:ext>
              </a:extLst>
            </p:cNvPr>
            <p:cNvSpPr txBox="1"/>
            <p:nvPr/>
          </p:nvSpPr>
          <p:spPr>
            <a:xfrm>
              <a:off x="373113" y="1469712"/>
              <a:ext cx="10218864" cy="1787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6213" indent="-176213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en-US" altLang="ko-KR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20</a:t>
              </a:r>
              <a:r>
                <a:rPr lang="ko-KR" altLang="en-US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명의 보행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에 이상이 없는 건강한 피험자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키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: 170.8 ± 7.0 cm, 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몸무게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: 68.4 ± 14.2 kg, 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나이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: 23.8 ± 2.0 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</a:p>
            <a:p>
              <a:pPr marL="176213" indent="-176213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endPara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6213" indent="-176213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어플리케이션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Gait Param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과 상용 관성센서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en-US" altLang="ko-KR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Xsens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Dot)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을 통한 </a:t>
              </a:r>
              <a:r>
                <a:rPr lang="ko-KR" altLang="en-US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트레드밀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데이터 측정</a:t>
              </a:r>
              <a:b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</a:b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(3, 4, 5km/h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의 속력으로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분간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5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회 측정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) </a:t>
              </a:r>
            </a:p>
            <a:p>
              <a:pPr indent="176213">
                <a:lnSpc>
                  <a:spcPct val="125000"/>
                </a:lnSpc>
              </a:pPr>
              <a:endPara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653CA9-32F3-4CAE-A554-35CE278E9D85}"/>
                </a:ext>
              </a:extLst>
            </p:cNvPr>
            <p:cNvSpPr txBox="1"/>
            <p:nvPr/>
          </p:nvSpPr>
          <p:spPr>
            <a:xfrm>
              <a:off x="302671" y="995156"/>
              <a:ext cx="22351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정상 보행 데이터</a:t>
              </a: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A52ED29E-0462-4952-BD3B-580867339D11}"/>
                </a:ext>
              </a:extLst>
            </p:cNvPr>
            <p:cNvSpPr/>
            <p:nvPr/>
          </p:nvSpPr>
          <p:spPr>
            <a:xfrm>
              <a:off x="86671" y="1117988"/>
              <a:ext cx="216000" cy="216000"/>
            </a:xfrm>
            <a:prstGeom prst="ellipse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A6E315A8-20F0-41F4-916A-82958428D63B}"/>
              </a:ext>
            </a:extLst>
          </p:cNvPr>
          <p:cNvGrpSpPr/>
          <p:nvPr/>
        </p:nvGrpSpPr>
        <p:grpSpPr>
          <a:xfrm>
            <a:off x="1047045" y="3577122"/>
            <a:ext cx="10268319" cy="2656622"/>
            <a:chOff x="1047045" y="3577122"/>
            <a:chExt cx="10268319" cy="265662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4110437-9406-43C0-9D4E-ADF612D5158F}"/>
                </a:ext>
              </a:extLst>
            </p:cNvPr>
            <p:cNvSpPr txBox="1"/>
            <p:nvPr/>
          </p:nvSpPr>
          <p:spPr>
            <a:xfrm>
              <a:off x="4317922" y="5648969"/>
              <a:ext cx="31133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&lt; </a:t>
              </a:r>
              <a:r>
                <a:rPr lang="ko-KR" altLang="en-US" sz="16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센서 부착 위치</a:t>
              </a:r>
              <a:r>
                <a:rPr lang="en-US" altLang="ko-KR" sz="16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: </a:t>
              </a:r>
              <a:r>
                <a:rPr lang="ko-KR" altLang="en-US" sz="16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양측 </a:t>
              </a:r>
              <a:r>
                <a:rPr lang="en-US" altLang="ko-KR" sz="16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heel &gt;</a:t>
              </a:r>
              <a:br>
                <a:rPr lang="en-US" altLang="ko-KR" sz="16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</a:br>
              <a:r>
                <a: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레퍼런스 데이터 추출용</a:t>
              </a:r>
            </a:p>
          </p:txBody>
        </p: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0A96D4F5-226D-41CE-B7BD-F6AE28EDC2F4}"/>
                </a:ext>
              </a:extLst>
            </p:cNvPr>
            <p:cNvGrpSpPr/>
            <p:nvPr/>
          </p:nvGrpSpPr>
          <p:grpSpPr>
            <a:xfrm>
              <a:off x="4386185" y="3577122"/>
              <a:ext cx="2976816" cy="1990372"/>
              <a:chOff x="5540536" y="496034"/>
              <a:chExt cx="3553769" cy="2376137"/>
            </a:xfrm>
          </p:grpSpPr>
          <p:grpSp>
            <p:nvGrpSpPr>
              <p:cNvPr id="28" name="그룹 27">
                <a:extLst>
                  <a:ext uri="{FF2B5EF4-FFF2-40B4-BE49-F238E27FC236}">
                    <a16:creationId xmlns:a16="http://schemas.microsoft.com/office/drawing/2014/main" id="{66A6204D-1CFD-466A-AE39-4067849B7030}"/>
                  </a:ext>
                </a:extLst>
              </p:cNvPr>
              <p:cNvGrpSpPr/>
              <p:nvPr/>
            </p:nvGrpSpPr>
            <p:grpSpPr>
              <a:xfrm>
                <a:off x="7422501" y="496034"/>
                <a:ext cx="1671804" cy="2376137"/>
                <a:chOff x="8154094" y="538893"/>
                <a:chExt cx="1671804" cy="2376137"/>
              </a:xfrm>
            </p:grpSpPr>
            <p:pic>
              <p:nvPicPr>
                <p:cNvPr id="30" name="그림 29" descr="의류, 사람, 신발류, 바지이(가) 표시된 사진&#10;&#10;자동 생성된 설명">
                  <a:extLst>
                    <a:ext uri="{FF2B5EF4-FFF2-40B4-BE49-F238E27FC236}">
                      <a16:creationId xmlns:a16="http://schemas.microsoft.com/office/drawing/2014/main" id="{6220A5DE-3166-4E30-954E-3CD50E6C667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4094" y="538893"/>
                  <a:ext cx="1671804" cy="2376137"/>
                </a:xfrm>
                <a:prstGeom prst="rect">
                  <a:avLst/>
                </a:prstGeom>
              </p:spPr>
            </p:pic>
            <p:grpSp>
              <p:nvGrpSpPr>
                <p:cNvPr id="31" name="그룹 30">
                  <a:extLst>
                    <a:ext uri="{FF2B5EF4-FFF2-40B4-BE49-F238E27FC236}">
                      <a16:creationId xmlns:a16="http://schemas.microsoft.com/office/drawing/2014/main" id="{32F559A2-6351-4EB1-86D4-8D7EBA2F1D6D}"/>
                    </a:ext>
                  </a:extLst>
                </p:cNvPr>
                <p:cNvGrpSpPr/>
                <p:nvPr/>
              </p:nvGrpSpPr>
              <p:grpSpPr>
                <a:xfrm>
                  <a:off x="8350360" y="1942494"/>
                  <a:ext cx="1118744" cy="507041"/>
                  <a:chOff x="8350360" y="1942494"/>
                  <a:chExt cx="1118744" cy="507041"/>
                </a:xfrm>
              </p:grpSpPr>
              <p:sp>
                <p:nvSpPr>
                  <p:cNvPr id="32" name="직사각형 31">
                    <a:extLst>
                      <a:ext uri="{FF2B5EF4-FFF2-40B4-BE49-F238E27FC236}">
                        <a16:creationId xmlns:a16="http://schemas.microsoft.com/office/drawing/2014/main" id="{1D4AE85A-E286-4D0A-B00B-32AEA92AB1B4}"/>
                      </a:ext>
                    </a:extLst>
                  </p:cNvPr>
                  <p:cNvSpPr/>
                  <p:nvPr/>
                </p:nvSpPr>
                <p:spPr>
                  <a:xfrm>
                    <a:off x="8350360" y="1942494"/>
                    <a:ext cx="404090" cy="483411"/>
                  </a:xfrm>
                  <a:prstGeom prst="rect">
                    <a:avLst/>
                  </a:prstGeom>
                  <a:noFill/>
                  <a:ln w="28575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600" b="1"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  <p:sp>
                <p:nvSpPr>
                  <p:cNvPr id="33" name="직사각형 32">
                    <a:extLst>
                      <a:ext uri="{FF2B5EF4-FFF2-40B4-BE49-F238E27FC236}">
                        <a16:creationId xmlns:a16="http://schemas.microsoft.com/office/drawing/2014/main" id="{D85DBCA0-524F-47B9-94B2-3242613037ED}"/>
                      </a:ext>
                    </a:extLst>
                  </p:cNvPr>
                  <p:cNvSpPr/>
                  <p:nvPr/>
                </p:nvSpPr>
                <p:spPr>
                  <a:xfrm>
                    <a:off x="9065014" y="1966124"/>
                    <a:ext cx="404090" cy="483411"/>
                  </a:xfrm>
                  <a:prstGeom prst="rect">
                    <a:avLst/>
                  </a:prstGeom>
                  <a:noFill/>
                  <a:ln w="28575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600" b="1"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</p:grpSp>
          </p:grpSp>
          <p:pic>
            <p:nvPicPr>
              <p:cNvPr id="29" name="_x422475136">
                <a:extLst>
                  <a:ext uri="{FF2B5EF4-FFF2-40B4-BE49-F238E27FC236}">
                    <a16:creationId xmlns:a16="http://schemas.microsoft.com/office/drawing/2014/main" id="{03F197AF-215D-4994-96EA-52D23CDA4F1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40536" y="499754"/>
                <a:ext cx="1767667" cy="236587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8153FE6-92B1-4574-9F7A-9F0EBFF111AB}"/>
                </a:ext>
              </a:extLst>
            </p:cNvPr>
            <p:cNvSpPr txBox="1"/>
            <p:nvPr/>
          </p:nvSpPr>
          <p:spPr>
            <a:xfrm>
              <a:off x="7836324" y="5648969"/>
              <a:ext cx="347904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&lt; </a:t>
              </a:r>
              <a:r>
                <a:rPr lang="ko-KR" altLang="en-US" sz="16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센서 부착 위치</a:t>
              </a:r>
              <a:r>
                <a:rPr lang="en-US" altLang="ko-KR" sz="16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: </a:t>
              </a:r>
              <a:r>
                <a:rPr lang="ko-KR" altLang="en-US" sz="16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스마트폰 뒷면 </a:t>
              </a:r>
              <a:r>
                <a:rPr lang="en-US" altLang="ko-KR" sz="16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&gt;</a:t>
              </a:r>
            </a:p>
            <a:p>
              <a:pPr algn="ctr"/>
              <a:r>
                <a: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스마트폰과 시간 동기화용</a:t>
              </a:r>
            </a:p>
          </p:txBody>
        </p:sp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id="{D92386D3-26F0-47D9-96AC-8A9328326FDB}"/>
                </a:ext>
              </a:extLst>
            </p:cNvPr>
            <p:cNvGrpSpPr/>
            <p:nvPr/>
          </p:nvGrpSpPr>
          <p:grpSpPr>
            <a:xfrm>
              <a:off x="8019173" y="3582233"/>
              <a:ext cx="3113343" cy="2084262"/>
              <a:chOff x="6760298" y="3801138"/>
              <a:chExt cx="3750365" cy="2510725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32104EB4-ECB6-4BB6-8D33-50EA19863928}"/>
                  </a:ext>
                </a:extLst>
              </p:cNvPr>
              <p:cNvSpPr/>
              <p:nvPr/>
            </p:nvSpPr>
            <p:spPr>
              <a:xfrm>
                <a:off x="6760298" y="3801138"/>
                <a:ext cx="3750365" cy="251072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b="1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37" name="그룹 36">
                <a:extLst>
                  <a:ext uri="{FF2B5EF4-FFF2-40B4-BE49-F238E27FC236}">
                    <a16:creationId xmlns:a16="http://schemas.microsoft.com/office/drawing/2014/main" id="{03A69D2E-F75B-40F6-96A2-8F1BB4A825D7}"/>
                  </a:ext>
                </a:extLst>
              </p:cNvPr>
              <p:cNvGrpSpPr/>
              <p:nvPr/>
            </p:nvGrpSpPr>
            <p:grpSpPr>
              <a:xfrm>
                <a:off x="6856469" y="3867846"/>
                <a:ext cx="3558023" cy="2377308"/>
                <a:chOff x="5870357" y="3929975"/>
                <a:chExt cx="3558023" cy="2377308"/>
              </a:xfrm>
            </p:grpSpPr>
            <p:grpSp>
              <p:nvGrpSpPr>
                <p:cNvPr id="38" name="그룹 37">
                  <a:extLst>
                    <a:ext uri="{FF2B5EF4-FFF2-40B4-BE49-F238E27FC236}">
                      <a16:creationId xmlns:a16="http://schemas.microsoft.com/office/drawing/2014/main" id="{D7538958-4486-42DE-B3DE-7C1C69BEAA02}"/>
                    </a:ext>
                  </a:extLst>
                </p:cNvPr>
                <p:cNvGrpSpPr/>
                <p:nvPr/>
              </p:nvGrpSpPr>
              <p:grpSpPr>
                <a:xfrm>
                  <a:off x="7756576" y="3929975"/>
                  <a:ext cx="1671804" cy="2376138"/>
                  <a:chOff x="9830541" y="538892"/>
                  <a:chExt cx="1671804" cy="2376138"/>
                </a:xfrm>
              </p:grpSpPr>
              <p:pic>
                <p:nvPicPr>
                  <p:cNvPr id="40" name="그림 39" descr="사람, 의류, 신발류, 어깨이(가) 표시된 사진&#10;&#10;자동 생성된 설명">
                    <a:extLst>
                      <a:ext uri="{FF2B5EF4-FFF2-40B4-BE49-F238E27FC236}">
                        <a16:creationId xmlns:a16="http://schemas.microsoft.com/office/drawing/2014/main" id="{B7647485-BDE5-4D2C-B03D-A6744AA49FC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830541" y="538892"/>
                    <a:ext cx="1671804" cy="2376138"/>
                  </a:xfrm>
                  <a:prstGeom prst="rect">
                    <a:avLst/>
                  </a:prstGeom>
                  <a:ln>
                    <a:noFill/>
                  </a:ln>
                </p:spPr>
              </p:pic>
              <p:sp>
                <p:nvSpPr>
                  <p:cNvPr id="41" name="직사각형 40">
                    <a:extLst>
                      <a:ext uri="{FF2B5EF4-FFF2-40B4-BE49-F238E27FC236}">
                        <a16:creationId xmlns:a16="http://schemas.microsoft.com/office/drawing/2014/main" id="{E9CB0306-CCA3-4383-98D2-5227D3300007}"/>
                      </a:ext>
                    </a:extLst>
                  </p:cNvPr>
                  <p:cNvSpPr/>
                  <p:nvPr/>
                </p:nvSpPr>
                <p:spPr>
                  <a:xfrm>
                    <a:off x="10863469" y="1040252"/>
                    <a:ext cx="514073" cy="562424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600" b="1"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</p:grpSp>
            <p:pic>
              <p:nvPicPr>
                <p:cNvPr id="39" name="_x422413792">
                  <a:extLst>
                    <a:ext uri="{FF2B5EF4-FFF2-40B4-BE49-F238E27FC236}">
                      <a16:creationId xmlns:a16="http://schemas.microsoft.com/office/drawing/2014/main" id="{FA7A98A2-3788-48CC-AC63-E01340707FF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870357" y="3936458"/>
                  <a:ext cx="1779883" cy="23708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pic>
          <p:nvPicPr>
            <p:cNvPr id="42" name="_x272761336">
              <a:extLst>
                <a:ext uri="{FF2B5EF4-FFF2-40B4-BE49-F238E27FC236}">
                  <a16:creationId xmlns:a16="http://schemas.microsoft.com/office/drawing/2014/main" id="{58912AED-CDB3-471E-8E84-620E86C4AC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3527" y="3577122"/>
              <a:ext cx="2549869" cy="19140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6E480AA-49A7-4569-94A2-3A068383CA6F}"/>
                </a:ext>
              </a:extLst>
            </p:cNvPr>
            <p:cNvSpPr txBox="1"/>
            <p:nvPr/>
          </p:nvSpPr>
          <p:spPr>
            <a:xfrm>
              <a:off x="1047045" y="5648969"/>
              <a:ext cx="28028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&lt; </a:t>
              </a:r>
              <a:r>
                <a:rPr lang="ko-KR" altLang="en-US" sz="1600" b="1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트레드밀</a:t>
              </a:r>
              <a:r>
                <a:rPr lang="ko-KR" altLang="en-US" sz="16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실험 예시 </a:t>
              </a:r>
              <a:r>
                <a:rPr lang="en-US" altLang="ko-KR" sz="16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&gt;</a:t>
              </a:r>
              <a:endPara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78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9F2552-1034-4C93-87F8-07212A70FAFD}"/>
              </a:ext>
            </a:extLst>
          </p:cNvPr>
          <p:cNvSpPr/>
          <p:nvPr/>
        </p:nvSpPr>
        <p:spPr>
          <a:xfrm>
            <a:off x="284977" y="325455"/>
            <a:ext cx="7367203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데이터셋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1169944-A544-4897-B1FD-2D345E9B96FF}"/>
              </a:ext>
            </a:extLst>
          </p:cNvPr>
          <p:cNvGrpSpPr/>
          <p:nvPr/>
        </p:nvGrpSpPr>
        <p:grpSpPr>
          <a:xfrm>
            <a:off x="86671" y="995156"/>
            <a:ext cx="12018658" cy="1915656"/>
            <a:chOff x="86671" y="995156"/>
            <a:chExt cx="10505306" cy="191565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DDCBB31-909B-4FE0-9FE4-B8BF41E3F20B}"/>
                </a:ext>
              </a:extLst>
            </p:cNvPr>
            <p:cNvSpPr txBox="1"/>
            <p:nvPr/>
          </p:nvSpPr>
          <p:spPr>
            <a:xfrm>
              <a:off x="373113" y="1469712"/>
              <a:ext cx="10218864" cy="1441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6213" indent="-176213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뇌졸중 </a:t>
              </a:r>
              <a:r>
                <a:rPr lang="ko-KR" altLang="en-US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편마비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환자 </a:t>
              </a:r>
              <a:r>
                <a:rPr lang="en-US" altLang="ko-KR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15</a:t>
              </a:r>
              <a:r>
                <a:rPr lang="ko-KR" altLang="en-US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 보행 실험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b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</a:b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키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: 165.1 ± 5.2 cm, 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몸무게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: 69.1 ± 8.2 kg, 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나이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: 60.7 ± 13.1 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</a:p>
            <a:p>
              <a:pPr marL="176213" indent="-176213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기능적 보행 지수가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level 4 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이하인 환자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명은 분석에서 제외됨</a:t>
              </a:r>
              <a:endPara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6213" indent="-176213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데이터 손실로 </a:t>
              </a:r>
              <a:r>
                <a:rPr lang="ko-KR" altLang="en-US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총 </a:t>
              </a:r>
              <a:r>
                <a:rPr lang="en-US" altLang="ko-KR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13</a:t>
              </a:r>
              <a:r>
                <a:rPr lang="ko-KR" altLang="en-US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명의 데이터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확보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653CA9-32F3-4CAE-A554-35CE278E9D85}"/>
                </a:ext>
              </a:extLst>
            </p:cNvPr>
            <p:cNvSpPr txBox="1"/>
            <p:nvPr/>
          </p:nvSpPr>
          <p:spPr>
            <a:xfrm>
              <a:off x="302671" y="995156"/>
              <a:ext cx="22351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환자 보행 데이터</a:t>
              </a: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A52ED29E-0462-4952-BD3B-580867339D11}"/>
                </a:ext>
              </a:extLst>
            </p:cNvPr>
            <p:cNvSpPr/>
            <p:nvPr/>
          </p:nvSpPr>
          <p:spPr>
            <a:xfrm>
              <a:off x="86671" y="1117988"/>
              <a:ext cx="216000" cy="216000"/>
            </a:xfrm>
            <a:prstGeom prst="ellipse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AD66D1AE-245D-400C-845E-45BADEBC4CD1}"/>
              </a:ext>
            </a:extLst>
          </p:cNvPr>
          <p:cNvSpPr txBox="1"/>
          <p:nvPr/>
        </p:nvSpPr>
        <p:spPr>
          <a:xfrm>
            <a:off x="1998595" y="2832799"/>
            <a:ext cx="50509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&lt;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뇌졸중 환자 정보 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9929934-1D80-4336-A40C-DE9037A635D3}"/>
              </a:ext>
            </a:extLst>
          </p:cNvPr>
          <p:cNvSpPr txBox="1"/>
          <p:nvPr/>
        </p:nvSpPr>
        <p:spPr>
          <a:xfrm>
            <a:off x="9011407" y="5953430"/>
            <a:ext cx="2475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&lt;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환자 보행 예시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&gt;</a:t>
            </a:r>
            <a:b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왼쪽 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P01, 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오른쪽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P02</a:t>
            </a:r>
            <a:endParaRPr lang="ko-KR" altLang="en-US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CC3698AD-4152-42C8-A652-A61ABE493AFF}"/>
              </a:ext>
            </a:extLst>
          </p:cNvPr>
          <p:cNvGrpSpPr/>
          <p:nvPr/>
        </p:nvGrpSpPr>
        <p:grpSpPr>
          <a:xfrm>
            <a:off x="8555580" y="3883424"/>
            <a:ext cx="3387305" cy="1975186"/>
            <a:chOff x="8455243" y="3991541"/>
            <a:chExt cx="3387305" cy="1975186"/>
          </a:xfrm>
        </p:grpSpPr>
        <p:pic>
          <p:nvPicPr>
            <p:cNvPr id="47" name="그림 46" descr="의류, 사람, 바지, 신발류이(가) 표시된 사진&#10;&#10;자동 생성된 설명">
              <a:extLst>
                <a:ext uri="{FF2B5EF4-FFF2-40B4-BE49-F238E27FC236}">
                  <a16:creationId xmlns:a16="http://schemas.microsoft.com/office/drawing/2014/main" id="{83C970C0-BCA0-4C2B-AAF6-59AD5644A0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888"/>
            <a:stretch/>
          </p:blipFill>
          <p:spPr>
            <a:xfrm>
              <a:off x="8455243" y="3991541"/>
              <a:ext cx="1606534" cy="1975186"/>
            </a:xfrm>
            <a:prstGeom prst="rect">
              <a:avLst/>
            </a:prstGeom>
          </p:spPr>
        </p:pic>
        <p:pic>
          <p:nvPicPr>
            <p:cNvPr id="48" name="그림 47" descr="의류, 신발류, 사람, 바지이(가) 표시된 사진&#10;&#10;자동 생성된 설명">
              <a:extLst>
                <a:ext uri="{FF2B5EF4-FFF2-40B4-BE49-F238E27FC236}">
                  <a16:creationId xmlns:a16="http://schemas.microsoft.com/office/drawing/2014/main" id="{51F6605F-918F-43CD-8EA3-1DBEC01935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4546"/>
            <a:stretch/>
          </p:blipFill>
          <p:spPr>
            <a:xfrm>
              <a:off x="10144151" y="3991865"/>
              <a:ext cx="1698397" cy="1974862"/>
            </a:xfrm>
            <a:prstGeom prst="rect">
              <a:avLst/>
            </a:prstGeom>
          </p:spPr>
        </p:pic>
      </p:grpSp>
      <p:graphicFrame>
        <p:nvGraphicFramePr>
          <p:cNvPr id="49" name="표 48">
            <a:extLst>
              <a:ext uri="{FF2B5EF4-FFF2-40B4-BE49-F238E27FC236}">
                <a16:creationId xmlns:a16="http://schemas.microsoft.com/office/drawing/2014/main" id="{35497B91-A9C7-478D-87FB-CFF1048EAB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528681"/>
              </p:ext>
            </p:extLst>
          </p:nvPr>
        </p:nvGraphicFramePr>
        <p:xfrm>
          <a:off x="700336" y="3111556"/>
          <a:ext cx="7647488" cy="3607562"/>
        </p:xfrm>
        <a:graphic>
          <a:graphicData uri="http://schemas.openxmlformats.org/drawingml/2006/table">
            <a:tbl>
              <a:tblPr/>
              <a:tblGrid>
                <a:gridCol w="1056864">
                  <a:extLst>
                    <a:ext uri="{9D8B030D-6E8A-4147-A177-3AD203B41FA5}">
                      <a16:colId xmlns:a16="http://schemas.microsoft.com/office/drawing/2014/main" val="2164907073"/>
                    </a:ext>
                  </a:extLst>
                </a:gridCol>
                <a:gridCol w="743799">
                  <a:extLst>
                    <a:ext uri="{9D8B030D-6E8A-4147-A177-3AD203B41FA5}">
                      <a16:colId xmlns:a16="http://schemas.microsoft.com/office/drawing/2014/main" val="1293718365"/>
                    </a:ext>
                  </a:extLst>
                </a:gridCol>
                <a:gridCol w="862548">
                  <a:extLst>
                    <a:ext uri="{9D8B030D-6E8A-4147-A177-3AD203B41FA5}">
                      <a16:colId xmlns:a16="http://schemas.microsoft.com/office/drawing/2014/main" val="3336301545"/>
                    </a:ext>
                  </a:extLst>
                </a:gridCol>
                <a:gridCol w="668233">
                  <a:extLst>
                    <a:ext uri="{9D8B030D-6E8A-4147-A177-3AD203B41FA5}">
                      <a16:colId xmlns:a16="http://schemas.microsoft.com/office/drawing/2014/main" val="2864744202"/>
                    </a:ext>
                  </a:extLst>
                </a:gridCol>
                <a:gridCol w="668233">
                  <a:extLst>
                    <a:ext uri="{9D8B030D-6E8A-4147-A177-3AD203B41FA5}">
                      <a16:colId xmlns:a16="http://schemas.microsoft.com/office/drawing/2014/main" val="3587890779"/>
                    </a:ext>
                  </a:extLst>
                </a:gridCol>
                <a:gridCol w="1123315">
                  <a:extLst>
                    <a:ext uri="{9D8B030D-6E8A-4147-A177-3AD203B41FA5}">
                      <a16:colId xmlns:a16="http://schemas.microsoft.com/office/drawing/2014/main" val="2115937931"/>
                    </a:ext>
                  </a:extLst>
                </a:gridCol>
                <a:gridCol w="843915">
                  <a:extLst>
                    <a:ext uri="{9D8B030D-6E8A-4147-A177-3AD203B41FA5}">
                      <a16:colId xmlns:a16="http://schemas.microsoft.com/office/drawing/2014/main" val="3222355053"/>
                    </a:ext>
                  </a:extLst>
                </a:gridCol>
                <a:gridCol w="676328">
                  <a:extLst>
                    <a:ext uri="{9D8B030D-6E8A-4147-A177-3AD203B41FA5}">
                      <a16:colId xmlns:a16="http://schemas.microsoft.com/office/drawing/2014/main" val="3762098210"/>
                    </a:ext>
                  </a:extLst>
                </a:gridCol>
                <a:gridCol w="1004253">
                  <a:extLst>
                    <a:ext uri="{9D8B030D-6E8A-4147-A177-3AD203B41FA5}">
                      <a16:colId xmlns:a16="http://schemas.microsoft.com/office/drawing/2014/main" val="1766308023"/>
                    </a:ext>
                  </a:extLst>
                </a:gridCol>
              </a:tblGrid>
              <a:tr h="700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피험자 번호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키 </a:t>
                      </a:r>
                      <a:r>
                        <a:rPr lang="en-US" altLang="ko-KR" sz="9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cm)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몸무게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9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kg)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나이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병명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발병시기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환측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기능적 보행지수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99392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P01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71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83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남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뇌경색증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2024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우측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07927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P02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161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73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여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뇌경색증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2020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좌측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982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P03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58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남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뇌경색증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2015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우측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53192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P04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53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남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뇌경색증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2022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우측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966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P05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167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56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남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뇌경색증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2021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우측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9978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P06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164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78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68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남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뇌경색증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2024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우측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416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P07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162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68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76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남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뇌경색증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2023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우측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41566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P08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167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61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남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뇌내출혈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2016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좌측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49036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P09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173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41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남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뇌내출혈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좌측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04670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P10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169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77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남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뇌경색증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2003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우측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58566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P11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162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62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67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남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뇌경색증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2019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우측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1478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P12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163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66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남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뇌경색증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2014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좌측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92460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P13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164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68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54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여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뇌내출혈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뇌경색증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2012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우측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03639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P14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156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48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여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뇌내출혈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우측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00579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P15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158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59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51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여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뇌경색증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2015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좌측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99216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평균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165.1 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69.1 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60.7 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71084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표준편차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5.2 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8.2 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13.1 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682043"/>
                  </a:ext>
                </a:extLst>
              </a:tr>
            </a:tbl>
          </a:graphicData>
        </a:graphic>
      </p:graphicFrame>
      <p:graphicFrame>
        <p:nvGraphicFramePr>
          <p:cNvPr id="50" name="표 49">
            <a:extLst>
              <a:ext uri="{FF2B5EF4-FFF2-40B4-BE49-F238E27FC236}">
                <a16:creationId xmlns:a16="http://schemas.microsoft.com/office/drawing/2014/main" id="{A6F98A99-A4C4-4043-B266-A518BA827C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07555"/>
              </p:ext>
            </p:extLst>
          </p:nvPr>
        </p:nvGraphicFramePr>
        <p:xfrm>
          <a:off x="7814993" y="1443115"/>
          <a:ext cx="4181856" cy="1331976"/>
        </p:xfrm>
        <a:graphic>
          <a:graphicData uri="http://schemas.openxmlformats.org/drawingml/2006/table">
            <a:tbl>
              <a:tblPr/>
              <a:tblGrid>
                <a:gridCol w="474091">
                  <a:extLst>
                    <a:ext uri="{9D8B030D-6E8A-4147-A177-3AD203B41FA5}">
                      <a16:colId xmlns:a16="http://schemas.microsoft.com/office/drawing/2014/main" val="3623880209"/>
                    </a:ext>
                  </a:extLst>
                </a:gridCol>
                <a:gridCol w="3707765">
                  <a:extLst>
                    <a:ext uri="{9D8B030D-6E8A-4147-A177-3AD203B41FA5}">
                      <a16:colId xmlns:a16="http://schemas.microsoft.com/office/drawing/2014/main" val="1355366790"/>
                    </a:ext>
                  </a:extLst>
                </a:gridCol>
              </a:tblGrid>
              <a:tr h="221996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Level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10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설명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982385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보행이 불가능한 경우</a:t>
                      </a:r>
                      <a:r>
                        <a:rPr lang="en-US" altLang="ko-KR" sz="9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9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또는 </a:t>
                      </a:r>
                      <a:r>
                        <a:rPr lang="en-US" altLang="ko-KR" sz="9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9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 이상의 도움이 필요한 경우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3012223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9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인의 지속적인 도움이 필요한 경우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4872412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신체적 접촉 없이 지시 혹은 관찰이 필요한 경우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9727638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실내 환경에서 보행이 가능</a:t>
                      </a:r>
                      <a:r>
                        <a:rPr lang="en-US" altLang="ko-KR" sz="9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9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계단이나 경사로에서 도움이 필요한 경우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4671574"/>
                  </a:ext>
                </a:extLst>
              </a:tr>
              <a:tr h="221996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독립보행이 가능한 경우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444129"/>
                  </a:ext>
                </a:extLst>
              </a:tr>
            </a:tbl>
          </a:graphicData>
        </a:graphic>
      </p:graphicFrame>
      <p:sp>
        <p:nvSpPr>
          <p:cNvPr id="51" name="TextBox 50">
            <a:extLst>
              <a:ext uri="{FF2B5EF4-FFF2-40B4-BE49-F238E27FC236}">
                <a16:creationId xmlns:a16="http://schemas.microsoft.com/office/drawing/2014/main" id="{E08ABF83-7B7A-471D-ACDF-47C08E4740D9}"/>
              </a:ext>
            </a:extLst>
          </p:cNvPr>
          <p:cNvSpPr txBox="1"/>
          <p:nvPr/>
        </p:nvSpPr>
        <p:spPr>
          <a:xfrm>
            <a:off x="8029564" y="1124114"/>
            <a:ext cx="3752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&lt;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기능적 보행 지수 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892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ea typeface="한컴 말랑말랑 Regular" panose="020F0303000000000000" pitchFamily="50" charset="-127"/>
              </a:endParaRPr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9F2552-1034-4C93-87F8-07212A70FAFD}"/>
              </a:ext>
            </a:extLst>
          </p:cNvPr>
          <p:cNvSpPr/>
          <p:nvPr/>
        </p:nvSpPr>
        <p:spPr>
          <a:xfrm>
            <a:off x="284977" y="325455"/>
            <a:ext cx="7367203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데이터셋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1169944-A544-4897-B1FD-2D345E9B96FF}"/>
              </a:ext>
            </a:extLst>
          </p:cNvPr>
          <p:cNvGrpSpPr/>
          <p:nvPr/>
        </p:nvGrpSpPr>
        <p:grpSpPr>
          <a:xfrm>
            <a:off x="86671" y="995156"/>
            <a:ext cx="12018658" cy="1865578"/>
            <a:chOff x="86671" y="995156"/>
            <a:chExt cx="10505306" cy="186557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DDCBB31-909B-4FE0-9FE4-B8BF41E3F20B}"/>
                </a:ext>
              </a:extLst>
            </p:cNvPr>
            <p:cNvSpPr txBox="1"/>
            <p:nvPr/>
          </p:nvSpPr>
          <p:spPr>
            <a:xfrm>
              <a:off x="373113" y="1469712"/>
              <a:ext cx="10218864" cy="1391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7800" indent="-177800" latinLnBrk="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SVM(Sum vector magnitude)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추출을 통한 축 정보 최소화 </a:t>
              </a:r>
              <a:b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</a:b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Butterworth lowpass filter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를 통한 노이즈 제거 </a:t>
              </a:r>
              <a:b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</a:b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(2nd order, cutoff frequency: 5Hz)</a:t>
              </a:r>
            </a:p>
            <a:p>
              <a:pPr marL="177800" indent="-177800" latinLnBrk="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IC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검출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Wingdings" panose="05000000000000000000" pitchFamily="2" charset="2"/>
                </a:rPr>
                <a:t>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보행주기 추출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Wingdings" panose="05000000000000000000" pitchFamily="2" charset="2"/>
                </a:rPr>
                <a:t>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OTO, OIC, TO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검출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653CA9-32F3-4CAE-A554-35CE278E9D85}"/>
                </a:ext>
              </a:extLst>
            </p:cNvPr>
            <p:cNvSpPr txBox="1"/>
            <p:nvPr/>
          </p:nvSpPr>
          <p:spPr>
            <a:xfrm>
              <a:off x="302671" y="995156"/>
              <a:ext cx="377079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 err="1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임계값</a:t>
              </a:r>
              <a:r>
                <a:rPr lang="ko-KR" altLang="en-US" sz="2400" b="1" dirty="0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기반 보행 이벤트 검출</a:t>
              </a: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A52ED29E-0462-4952-BD3B-580867339D11}"/>
                </a:ext>
              </a:extLst>
            </p:cNvPr>
            <p:cNvSpPr/>
            <p:nvPr/>
          </p:nvSpPr>
          <p:spPr>
            <a:xfrm>
              <a:off x="86671" y="1117988"/>
              <a:ext cx="216000" cy="216000"/>
            </a:xfrm>
            <a:prstGeom prst="ellipse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1FE5728C-2F81-4B5A-8FB7-B2AC2CEF478F}"/>
              </a:ext>
            </a:extLst>
          </p:cNvPr>
          <p:cNvGrpSpPr/>
          <p:nvPr/>
        </p:nvGrpSpPr>
        <p:grpSpPr>
          <a:xfrm>
            <a:off x="7701172" y="2396261"/>
            <a:ext cx="4112420" cy="2725666"/>
            <a:chOff x="7290987" y="1618123"/>
            <a:chExt cx="4112420" cy="27256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958A8F7-658C-4327-B33C-2A6C4DABD6BB}"/>
                </a:ext>
              </a:extLst>
            </p:cNvPr>
            <p:cNvSpPr txBox="1"/>
            <p:nvPr/>
          </p:nvSpPr>
          <p:spPr>
            <a:xfrm>
              <a:off x="7290987" y="3953746"/>
              <a:ext cx="4112420" cy="3900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0" algn="ctr" fontAlgn="base" latinLnBrk="0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b="1" kern="0" spc="0" dirty="0">
                  <a:solidFill>
                    <a:srgbClr val="0000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&lt; </a:t>
              </a:r>
              <a:r>
                <a:rPr lang="ko-KR" altLang="en-US" sz="1400" b="1" kern="0" spc="0" dirty="0">
                  <a:solidFill>
                    <a:srgbClr val="0000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보행 이벤트 검출 알고리즘 순서도 </a:t>
              </a:r>
              <a:r>
                <a:rPr lang="en-US" altLang="ko-KR" sz="1400" b="1" kern="0" spc="0" dirty="0">
                  <a:solidFill>
                    <a:srgbClr val="0000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&gt;</a:t>
              </a:r>
            </a:p>
          </p:txBody>
        </p:sp>
        <p:pic>
          <p:nvPicPr>
            <p:cNvPr id="18" name="_x189638096">
              <a:extLst>
                <a:ext uri="{FF2B5EF4-FFF2-40B4-BE49-F238E27FC236}">
                  <a16:creationId xmlns:a16="http://schemas.microsoft.com/office/drawing/2014/main" id="{0F57DBE7-0AB7-43C8-8E92-D4092EFAE1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3694" y="1618123"/>
              <a:ext cx="4049713" cy="23669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B50B195F-F7C6-4A43-BD0B-11FEF083C87C}"/>
              </a:ext>
            </a:extLst>
          </p:cNvPr>
          <p:cNvGrpSpPr/>
          <p:nvPr/>
        </p:nvGrpSpPr>
        <p:grpSpPr>
          <a:xfrm>
            <a:off x="7557163" y="5342362"/>
            <a:ext cx="4548166" cy="966399"/>
            <a:chOff x="6964921" y="4335780"/>
            <a:chExt cx="4786991" cy="1051697"/>
          </a:xfrm>
        </p:grpSpPr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DAE0FD00-8408-4324-8461-1C372D539DE5}"/>
                </a:ext>
              </a:extLst>
            </p:cNvPr>
            <p:cNvSpPr/>
            <p:nvPr/>
          </p:nvSpPr>
          <p:spPr>
            <a:xfrm>
              <a:off x="6979004" y="4335780"/>
              <a:ext cx="4656736" cy="685541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1D538AD8-8668-41C1-A19E-21B8761747DC}"/>
                </a:ext>
              </a:extLst>
            </p:cNvPr>
            <p:cNvGrpSpPr/>
            <p:nvPr/>
          </p:nvGrpSpPr>
          <p:grpSpPr>
            <a:xfrm>
              <a:off x="6964921" y="4481686"/>
              <a:ext cx="4786991" cy="905791"/>
              <a:chOff x="7074422" y="4394247"/>
              <a:chExt cx="4786991" cy="905791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4193EB5-FB00-4189-B961-D29333C94501}"/>
                  </a:ext>
                </a:extLst>
              </p:cNvPr>
              <p:cNvSpPr txBox="1"/>
              <p:nvPr/>
            </p:nvSpPr>
            <p:spPr>
              <a:xfrm>
                <a:off x="7074422" y="4909995"/>
                <a:ext cx="4112420" cy="3900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indent="0" algn="ctr" fontAlgn="base" latinLnBrk="0">
                  <a:lnSpc>
                    <a:spcPct val="16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ko-KR" sz="1400" b="1" kern="0" spc="0" dirty="0">
                    <a:solidFill>
                      <a:srgbClr val="000000"/>
                    </a:solidFill>
                    <a:effectLst/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&lt; </a:t>
                </a:r>
                <a:r>
                  <a:rPr lang="en-US" altLang="ko-KR" sz="1400" b="1" kern="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Error</a:t>
                </a:r>
                <a:r>
                  <a:rPr lang="ko-KR" altLang="en-US" sz="1400" b="1" kern="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</a:t>
                </a:r>
                <a:r>
                  <a:rPr lang="en-US" altLang="ko-KR" sz="1400" b="1" kern="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rate(%)</a:t>
                </a:r>
                <a:r>
                  <a:rPr lang="ko-KR" altLang="en-US" sz="1400" b="1" kern="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계산 수식</a:t>
                </a:r>
                <a:r>
                  <a:rPr lang="ko-KR" altLang="en-US" sz="1400" b="1" kern="0" spc="0" dirty="0">
                    <a:solidFill>
                      <a:srgbClr val="000000"/>
                    </a:solidFill>
                    <a:effectLst/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</a:t>
                </a:r>
                <a:r>
                  <a:rPr lang="en-US" altLang="ko-KR" sz="1400" b="1" kern="0" spc="0" dirty="0">
                    <a:solidFill>
                      <a:srgbClr val="000000"/>
                    </a:solidFill>
                    <a:effectLst/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&gt;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B0A4D23B-5BA2-4730-AAD9-4FB20ADD648D}"/>
                      </a:ext>
                    </a:extLst>
                  </p:cNvPr>
                  <p:cNvSpPr txBox="1"/>
                  <p:nvPr/>
                </p:nvSpPr>
                <p:spPr>
                  <a:xfrm>
                    <a:off x="7074422" y="4394247"/>
                    <a:ext cx="4786991" cy="48301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en-US" altLang="ko-KR" sz="1100" b="0" i="0" smtClean="0">
                              <a:latin typeface="Cambria Math" panose="02040503050406030204" pitchFamily="18" charset="0"/>
                            </a:rPr>
                            <m:t>Error</m:t>
                          </m:r>
                          <m:r>
                            <a:rPr lang="en-US" altLang="ko-KR" sz="11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ko-KR" sz="1100" b="0" i="0" smtClean="0">
                              <a:latin typeface="Cambria Math" panose="02040503050406030204" pitchFamily="18" charset="0"/>
                            </a:rPr>
                            <m:t>rate</m:t>
                          </m:r>
                          <m:r>
                            <a:rPr lang="en-US" altLang="ko-KR" sz="11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1100" b="0" i="0" smtClean="0">
                                  <a:latin typeface="Cambria Math" panose="02040503050406030204" pitchFamily="18" charset="0"/>
                                </a:rPr>
                                <m:t>%</m:t>
                              </m:r>
                            </m:e>
                          </m:d>
                          <m:r>
                            <a:rPr lang="en-US" altLang="ko-KR" sz="1100" b="0" i="0" smtClean="0">
                              <a:latin typeface="Cambria Math" panose="02040503050406030204" pitchFamily="18" charset="0"/>
                            </a:rPr>
                            <m:t>= </m:t>
                          </m:r>
                          <m:f>
                            <m:fPr>
                              <m:ctrlPr>
                                <a:rPr lang="en-US" altLang="ko-KR" sz="11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𝐷𝑒𝑡𝑒𝑐𝑡𝑒𝑑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𝑓𝑟𝑎𝑚𝑒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 −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𝑅𝑒𝑓𝑒𝑟𝑒𝑛𝑐𝑒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𝑓𝑟𝑎𝑚𝑒</m:t>
                              </m:r>
                            </m:num>
                            <m:den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𝑁𝑢𝑚𝑏𝑒𝑟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𝑜𝑓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𝑓𝑟𝑎𝑚𝑒𝑠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 1 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𝑔𝑎𝑖𝑡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𝑐𝑦𝑐𝑙𝑒</m:t>
                              </m:r>
                            </m:den>
                          </m:f>
                          <m:r>
                            <a:rPr lang="en-US" altLang="ko-KR" sz="11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×100 % </m:t>
                          </m:r>
                        </m:oMath>
                      </m:oMathPara>
                    </a14:m>
                    <a:endParaRPr lang="ko-KR" altLang="en-US" sz="1100" dirty="0"/>
                  </a:p>
                </p:txBody>
              </p:sp>
            </mc:Choice>
            <mc:Fallback xmlns=""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8DF336F1-1AEA-CADE-0478-04BC9BC8C72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74422" y="4394247"/>
                    <a:ext cx="4786991" cy="483014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4167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pic>
        <p:nvPicPr>
          <p:cNvPr id="29" name="_x189638456">
            <a:extLst>
              <a:ext uri="{FF2B5EF4-FFF2-40B4-BE49-F238E27FC236}">
                <a16:creationId xmlns:a16="http://schemas.microsoft.com/office/drawing/2014/main" id="{45076BBF-A34D-4DDD-87F9-A982D554A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31" y="3298786"/>
            <a:ext cx="3160906" cy="96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_x189637232">
            <a:extLst>
              <a:ext uri="{FF2B5EF4-FFF2-40B4-BE49-F238E27FC236}">
                <a16:creationId xmlns:a16="http://schemas.microsoft.com/office/drawing/2014/main" id="{378F6C71-D190-4D19-90AE-472E4AF28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35"/>
          <a:stretch>
            <a:fillRect/>
          </a:stretch>
        </p:blipFill>
        <p:spPr bwMode="auto">
          <a:xfrm>
            <a:off x="703770" y="4452889"/>
            <a:ext cx="3234967" cy="850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_x189636800">
            <a:extLst>
              <a:ext uri="{FF2B5EF4-FFF2-40B4-BE49-F238E27FC236}">
                <a16:creationId xmlns:a16="http://schemas.microsoft.com/office/drawing/2014/main" id="{2385E11C-A2EA-463A-98BA-39261A47D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63" y="5386874"/>
            <a:ext cx="3234967" cy="96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54C677FB-23C4-4236-AEF5-C74694B3EADC}"/>
              </a:ext>
            </a:extLst>
          </p:cNvPr>
          <p:cNvSpPr/>
          <p:nvPr/>
        </p:nvSpPr>
        <p:spPr>
          <a:xfrm>
            <a:off x="598516" y="3218895"/>
            <a:ext cx="6543134" cy="3303134"/>
          </a:xfrm>
          <a:prstGeom prst="roundRect">
            <a:avLst>
              <a:gd name="adj" fmla="val 6431"/>
            </a:avLst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47CB61B1-0635-44DA-AB23-1869ED49BB27}"/>
              </a:ext>
            </a:extLst>
          </p:cNvPr>
          <p:cNvSpPr/>
          <p:nvPr/>
        </p:nvSpPr>
        <p:spPr>
          <a:xfrm>
            <a:off x="4001444" y="3341729"/>
            <a:ext cx="3018922" cy="804787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IC: ASVM</a:t>
            </a:r>
            <a:r>
              <a: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신호의 </a:t>
            </a:r>
            <a:r>
              <a: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local minima </a:t>
            </a:r>
            <a:br>
              <a: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이후 나타나는 </a:t>
            </a:r>
            <a:r>
              <a: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maxima</a:t>
            </a:r>
            <a:endParaRPr lang="ko-KR" altLang="en-US" sz="12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624D911B-BBDD-4F0A-8CCE-F54DFC276531}"/>
              </a:ext>
            </a:extLst>
          </p:cNvPr>
          <p:cNvSpPr/>
          <p:nvPr/>
        </p:nvSpPr>
        <p:spPr>
          <a:xfrm>
            <a:off x="4001444" y="4400175"/>
            <a:ext cx="3018922" cy="804787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OTO: ASVM</a:t>
            </a:r>
            <a:r>
              <a: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시간 변화율 신호의 </a:t>
            </a:r>
            <a:br>
              <a: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local minima</a:t>
            </a:r>
            <a:endParaRPr lang="ko-KR" altLang="en-US" sz="12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077F2E22-2724-474B-A19A-DE90D3B7CCB4}"/>
              </a:ext>
            </a:extLst>
          </p:cNvPr>
          <p:cNvSpPr/>
          <p:nvPr/>
        </p:nvSpPr>
        <p:spPr>
          <a:xfrm>
            <a:off x="4001444" y="5458622"/>
            <a:ext cx="3018922" cy="804787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OIC: GSVM</a:t>
            </a:r>
            <a:r>
              <a: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신호의 </a:t>
            </a:r>
            <a:r>
              <a: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local minima</a:t>
            </a:r>
          </a:p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TO : GSVM</a:t>
            </a:r>
            <a:r>
              <a: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신호의 </a:t>
            </a:r>
            <a:r>
              <a: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local maxima</a:t>
            </a:r>
            <a:endParaRPr lang="ko-KR" altLang="en-US" sz="12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9104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9F2552-1034-4C93-87F8-07212A70FAFD}"/>
              </a:ext>
            </a:extLst>
          </p:cNvPr>
          <p:cNvSpPr/>
          <p:nvPr/>
        </p:nvSpPr>
        <p:spPr>
          <a:xfrm>
            <a:off x="284977" y="325455"/>
            <a:ext cx="7367203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데이터셋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1169944-A544-4897-B1FD-2D345E9B96FF}"/>
              </a:ext>
            </a:extLst>
          </p:cNvPr>
          <p:cNvGrpSpPr/>
          <p:nvPr/>
        </p:nvGrpSpPr>
        <p:grpSpPr>
          <a:xfrm>
            <a:off x="86671" y="995156"/>
            <a:ext cx="12018658" cy="1865578"/>
            <a:chOff x="86671" y="995156"/>
            <a:chExt cx="10505306" cy="186557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DDCBB31-909B-4FE0-9FE4-B8BF41E3F20B}"/>
                </a:ext>
              </a:extLst>
            </p:cNvPr>
            <p:cNvSpPr txBox="1"/>
            <p:nvPr/>
          </p:nvSpPr>
          <p:spPr>
            <a:xfrm>
              <a:off x="373113" y="1469712"/>
              <a:ext cx="10218864" cy="1391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7800" indent="-177800" latinLnBrk="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SVM(Sum vector magnitude)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추출을 통한 축 정보 최소화 </a:t>
              </a:r>
              <a:b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</a:b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Butterworth lowpass filter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를 통한 노이즈 제거 </a:t>
              </a:r>
              <a:b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</a:b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(2nd order, cutoff frequency: 5Hz)</a:t>
              </a:r>
            </a:p>
            <a:p>
              <a:pPr marL="177800" indent="-177800" latinLnBrk="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IC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검출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Wingdings" panose="05000000000000000000" pitchFamily="2" charset="2"/>
                </a:rPr>
                <a:t>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보행주기 추출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sym typeface="Wingdings" panose="05000000000000000000" pitchFamily="2" charset="2"/>
                </a:rPr>
                <a:t>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OTO, OIC, TO </a:t>
              </a:r>
              <a:r>
                <a:rPr lang="ko-KR" altLang="en-US" dirty="0">
                  <a:solidFill>
                    <a:srgbClr val="333F5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검출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653CA9-32F3-4CAE-A554-35CE278E9D85}"/>
                </a:ext>
              </a:extLst>
            </p:cNvPr>
            <p:cNvSpPr txBox="1"/>
            <p:nvPr/>
          </p:nvSpPr>
          <p:spPr>
            <a:xfrm>
              <a:off x="302671" y="995156"/>
              <a:ext cx="377079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 err="1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임계값</a:t>
              </a:r>
              <a:r>
                <a:rPr lang="ko-KR" altLang="en-US" sz="2400" b="1" dirty="0">
                  <a:solidFill>
                    <a:srgbClr val="008E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기반 보행 이벤트 검출</a:t>
              </a: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A52ED29E-0462-4952-BD3B-580867339D11}"/>
                </a:ext>
              </a:extLst>
            </p:cNvPr>
            <p:cNvSpPr/>
            <p:nvPr/>
          </p:nvSpPr>
          <p:spPr>
            <a:xfrm>
              <a:off x="86671" y="1117988"/>
              <a:ext cx="216000" cy="216000"/>
            </a:xfrm>
            <a:prstGeom prst="ellipse">
              <a:avLst/>
            </a:prstGeom>
            <a:solidFill>
              <a:srgbClr val="333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937D5F6B-9E6B-4F59-9E23-6E0368AF7D96}"/>
              </a:ext>
            </a:extLst>
          </p:cNvPr>
          <p:cNvGrpSpPr/>
          <p:nvPr/>
        </p:nvGrpSpPr>
        <p:grpSpPr>
          <a:xfrm>
            <a:off x="2130604" y="3206012"/>
            <a:ext cx="7930793" cy="3255622"/>
            <a:chOff x="2561954" y="3206269"/>
            <a:chExt cx="6710736" cy="27547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0F833CC-6114-46EA-B30E-F8A8283AA7AA}"/>
                </a:ext>
              </a:extLst>
            </p:cNvPr>
            <p:cNvSpPr txBox="1"/>
            <p:nvPr/>
          </p:nvSpPr>
          <p:spPr>
            <a:xfrm>
              <a:off x="3861110" y="5631013"/>
              <a:ext cx="4112420" cy="3300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0" algn="ctr" fontAlgn="base" latinLnBrk="0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b="1" kern="0" spc="0" dirty="0">
                  <a:solidFill>
                    <a:srgbClr val="0000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&lt; </a:t>
              </a:r>
              <a:r>
                <a:rPr lang="ko-KR" altLang="en-US" sz="1400" b="1" kern="0" spc="0" dirty="0">
                  <a:solidFill>
                    <a:srgbClr val="0000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보행 이벤트 검출 알고리즘 순서도 </a:t>
              </a:r>
              <a:r>
                <a:rPr lang="en-US" altLang="ko-KR" sz="1400" b="1" kern="0" spc="0" dirty="0">
                  <a:solidFill>
                    <a:srgbClr val="000000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rPr>
                <a:t>&gt;</a:t>
              </a:r>
            </a:p>
          </p:txBody>
        </p:sp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C79CEED4-BB62-4C1C-B721-2D21FE373C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61954" y="3206269"/>
              <a:ext cx="6710736" cy="23959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236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사용자 지정 1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0499E"/>
      </a:accent1>
      <a:accent2>
        <a:srgbClr val="C0D60C"/>
      </a:accent2>
      <a:accent3>
        <a:srgbClr val="F49100"/>
      </a:accent3>
      <a:accent4>
        <a:srgbClr val="10CF9B"/>
      </a:accent4>
      <a:accent5>
        <a:srgbClr val="009DD9"/>
      </a:accent5>
      <a:accent6>
        <a:srgbClr val="A5C249"/>
      </a:accent6>
      <a:hlink>
        <a:srgbClr val="F49100"/>
      </a:hlink>
      <a:folHlink>
        <a:srgbClr val="85DFD0"/>
      </a:folHlink>
    </a:clrScheme>
    <a:fontScheme name="사용자 지정 2">
      <a:majorFont>
        <a:latin typeface="Rajdhani SemiBold"/>
        <a:ea typeface="넥슨 풋볼고딕 L"/>
        <a:cs typeface=""/>
      </a:majorFont>
      <a:minorFont>
        <a:latin typeface="Roboto Light"/>
        <a:ea typeface="Noto Sans KR Light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4113</TotalTime>
  <Words>2386</Words>
  <Application>Microsoft Office PowerPoint</Application>
  <PresentationFormat>와이드스크린</PresentationFormat>
  <Paragraphs>461</Paragraphs>
  <Slides>16</Slides>
  <Notes>15</Notes>
  <HiddenSlides>0</HiddenSlides>
  <MMClips>1</MMClips>
  <ScaleCrop>false</ScaleCrop>
  <HeadingPairs>
    <vt:vector size="6" baseType="variant">
      <vt:variant>
        <vt:lpstr>사용한 글꼴</vt:lpstr>
      </vt:variant>
      <vt:variant>
        <vt:i4>15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32" baseType="lpstr">
      <vt:lpstr>Calibri</vt:lpstr>
      <vt:lpstr>Roboto Light</vt:lpstr>
      <vt:lpstr>Pretendard Medium</vt:lpstr>
      <vt:lpstr>한컴 말랑말랑 Regular</vt:lpstr>
      <vt:lpstr>Roboto Black</vt:lpstr>
      <vt:lpstr>함초롬바탕</vt:lpstr>
      <vt:lpstr>Pretendard SemiBold</vt:lpstr>
      <vt:lpstr>Roboto Medium</vt:lpstr>
      <vt:lpstr>Arial</vt:lpstr>
      <vt:lpstr>Spoqa Han Sans Neo</vt:lpstr>
      <vt:lpstr>Noto Sans KR Medium</vt:lpstr>
      <vt:lpstr>Pretendard ExtraBold</vt:lpstr>
      <vt:lpstr>Roboto</vt:lpstr>
      <vt:lpstr>Cambria Math</vt:lpstr>
      <vt:lpstr>맑은 고딕</vt:lpstr>
      <vt:lpstr>Тема Office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shin daniel</dc:creator>
  <cp:lastModifiedBy>승희 이</cp:lastModifiedBy>
  <cp:revision>232</cp:revision>
  <dcterms:created xsi:type="dcterms:W3CDTF">2021-03-22T14:57:48Z</dcterms:created>
  <dcterms:modified xsi:type="dcterms:W3CDTF">2025-04-04T00:32:40Z</dcterms:modified>
</cp:coreProperties>
</file>